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6" r:id="rId4"/>
    <p:sldId id="259" r:id="rId5"/>
    <p:sldId id="267" r:id="rId6"/>
    <p:sldId id="268" r:id="rId7"/>
    <p:sldId id="269" r:id="rId8"/>
    <p:sldId id="270" r:id="rId9"/>
    <p:sldId id="271" r:id="rId10"/>
    <p:sldId id="264" r:id="rId11"/>
    <p:sldId id="274" r:id="rId12"/>
    <p:sldId id="275" r:id="rId13"/>
    <p:sldId id="276" r:id="rId14"/>
    <p:sldId id="277" r:id="rId15"/>
    <p:sldId id="273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311" r:id="rId27"/>
    <p:sldId id="288" r:id="rId28"/>
    <p:sldId id="289" r:id="rId29"/>
    <p:sldId id="291" r:id="rId30"/>
    <p:sldId id="260" r:id="rId31"/>
    <p:sldId id="261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292" r:id="rId41"/>
    <p:sldId id="262" r:id="rId42"/>
    <p:sldId id="290" r:id="rId43"/>
    <p:sldId id="293" r:id="rId44"/>
    <p:sldId id="294" r:id="rId45"/>
    <p:sldId id="295" r:id="rId46"/>
    <p:sldId id="263" r:id="rId47"/>
    <p:sldId id="306" r:id="rId48"/>
    <p:sldId id="307" r:id="rId49"/>
    <p:sldId id="308" r:id="rId50"/>
    <p:sldId id="296" r:id="rId51"/>
    <p:sldId id="305" r:id="rId52"/>
    <p:sldId id="309" r:id="rId53"/>
    <p:sldId id="310" r:id="rId54"/>
    <p:sldId id="312" r:id="rId5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30"/>
    <p:restoredTop sz="94709"/>
  </p:normalViewPr>
  <p:slideViewPr>
    <p:cSldViewPr snapToGrid="0">
      <p:cViewPr>
        <p:scale>
          <a:sx n="109" d="100"/>
          <a:sy n="109" d="100"/>
        </p:scale>
        <p:origin x="-12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6T18:59:41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21087 8072 16383 0 0,'6'0'0'0'0,"6"0"0"0"0,6 0 0 0 0,7 0 0 0 0,2 0 0 0 0,4 0 0 0 0,0 0 0 0 0,1 0 0 0 0,-5-5 0 0 0,-2-2 0 0 0,-6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3T11:16:00.7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21087 8072 16383 0 0,'6'0'0'0'0,"6"0"0"0"0,6 0 0 0 0,7 0 0 0 0,2 0 0 0 0,4 0 0 0 0,0 0 0 0 0,1 0 0 0 0,-5-5 0 0 0,-2-2 0 0 0,-6 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6T19:00:37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4445 9326 16383 0 0,'7'0'0'0'0,"10"0"0"0"0,10 0 0 0 0,7 0 0 0 0,5 0 0 0 0,4 0 0 0 0,1 0 0 0 0,1 0 0 0 0,0 0 0 0 0,-7-7 0 0 0,-4-3 0 0 0,1 1 0 0 0,-6 2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F7A53-387B-2C5C-6239-DA77743A2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EBC97E-E38A-3F01-984C-265FA8CE9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52E72-6C1C-EC0D-19B5-F8A3D957B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63F7-93E4-6846-BB30-A53E40A75630}" type="datetimeFigureOut">
              <a:rPr lang="en-KR" smtClean="0"/>
              <a:t>10/27/23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06ACC-B10E-BA8B-5DA3-315B952A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71CAD-FE34-8871-8208-E7152D938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2D52B-1BDE-5A47-99A2-616FB0CE2D2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75522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2426-2416-17E4-E03C-24CC05FA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A842E-F494-2083-0ADB-A4831BC46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6AAE3-4F33-39E7-86BE-F405BD8C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63F7-93E4-6846-BB30-A53E40A75630}" type="datetimeFigureOut">
              <a:rPr lang="en-KR" smtClean="0"/>
              <a:t>10/27/23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AD2E5-6D27-FA53-02A1-0D169A7B9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38BCA-291C-8D95-A28D-4DEC2529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2D52B-1BDE-5A47-99A2-616FB0CE2D2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53421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0EE12D-A427-B754-A030-A4E4272917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1B6B2D-EA07-A4E5-F5ED-F772C0880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0C9E4-96CB-540B-3238-CF6BB0381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63F7-93E4-6846-BB30-A53E40A75630}" type="datetimeFigureOut">
              <a:rPr lang="en-KR" smtClean="0"/>
              <a:t>10/27/23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74BDB-7D7F-E98A-3AF8-BFEF410C9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C6D1A-16F7-C06C-B8D7-A5B127875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2D52B-1BDE-5A47-99A2-616FB0CE2D2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22520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BF2F-2626-0957-24A5-DEB803BF2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F8A3F-3373-4452-0407-3A4EA21A5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820DA-A934-1B77-3BCD-69448632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63F7-93E4-6846-BB30-A53E40A75630}" type="datetimeFigureOut">
              <a:rPr lang="en-KR" smtClean="0"/>
              <a:t>10/27/23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FF84F-02ED-D264-28E3-1FAB74D9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7B371-DDC3-49A6-5EB3-CDAEC806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2D52B-1BDE-5A47-99A2-616FB0CE2D2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0830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3CD1-0579-BB9A-D37F-9B1F5BFB2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512C3-297E-5BBA-AEFE-FFC7D8C28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14675-CAFF-932A-3A49-443519C88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63F7-93E4-6846-BB30-A53E40A75630}" type="datetimeFigureOut">
              <a:rPr lang="en-KR" smtClean="0"/>
              <a:t>10/27/23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0FC9E-F89A-110E-F3A3-C6112B290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D865F-0642-9813-5851-F2581C48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2D52B-1BDE-5A47-99A2-616FB0CE2D2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44338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46C0D-04BB-B656-397E-88B189729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CC0C8-189D-0EF2-913C-61D9B0122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796B4-ACDC-3720-524A-46ADEFB8D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A50B-07BF-304E-B9FA-7AC0F0B09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63F7-93E4-6846-BB30-A53E40A75630}" type="datetimeFigureOut">
              <a:rPr lang="en-KR" smtClean="0"/>
              <a:t>10/27/23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50EBD-FC02-2050-B335-E0FDBBB26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E67F29-D041-3E8D-4321-D16E23ADA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2D52B-1BDE-5A47-99A2-616FB0CE2D2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01007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F9EF6-1774-4EE8-ECE3-7599E7A45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DA851-16D9-E082-CFE0-0DDE85886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F6058-FEFA-5784-6C70-8070A7FA6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36B7C3-D63F-2964-2C1E-1BEB1D7016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1EC333-FC91-3060-52FE-56629646B1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02778-B642-0619-B26D-1C883E0B7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63F7-93E4-6846-BB30-A53E40A75630}" type="datetimeFigureOut">
              <a:rPr lang="en-KR" smtClean="0"/>
              <a:t>10/27/23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5B8A11-BC43-387A-E674-AB0918A6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DF82F1-BF08-F191-6FA3-9ACA2486B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2D52B-1BDE-5A47-99A2-616FB0CE2D2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3817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A08CA-5044-5546-A4BD-01424FF7B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FB9B08-638F-5B14-E338-4CA5B4772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63F7-93E4-6846-BB30-A53E40A75630}" type="datetimeFigureOut">
              <a:rPr lang="en-KR" smtClean="0"/>
              <a:t>10/27/23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A4D9D-3630-58A5-EF6D-BC811E80F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E66DB-D5CD-C66A-C500-A66D8B6C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2D52B-1BDE-5A47-99A2-616FB0CE2D2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65612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006055-F6A2-640D-0BA3-30D52CE43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63F7-93E4-6846-BB30-A53E40A75630}" type="datetimeFigureOut">
              <a:rPr lang="en-KR" smtClean="0"/>
              <a:t>10/27/23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3B800-20D5-43D7-387D-EF8B95161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D7D27-F109-5B3E-C4E9-3115996E6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2D52B-1BDE-5A47-99A2-616FB0CE2D2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3250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E262-27D2-B8FC-B96F-B2E55E1B2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DFA97-2432-6774-B6A7-CABE85F6F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E4448-97D9-7EAE-664A-DFAC6C4D3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F77D3E-EBAB-C8CB-8CAD-9A5217817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63F7-93E4-6846-BB30-A53E40A75630}" type="datetimeFigureOut">
              <a:rPr lang="en-KR" smtClean="0"/>
              <a:t>10/27/23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E8B35-4493-2577-3B22-D793AC4D5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8C69D-F268-22AE-5A46-E8499BA22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2D52B-1BDE-5A47-99A2-616FB0CE2D2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03646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72FB-33FB-6FB7-4061-9066A8D36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C7227F-C1FC-D114-7AF8-4ADC772B9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C1952-89FB-0134-5AFD-AC0126277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F0D1D-8C41-B095-C100-202F4B7F3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63F7-93E4-6846-BB30-A53E40A75630}" type="datetimeFigureOut">
              <a:rPr lang="en-KR" smtClean="0"/>
              <a:t>10/27/23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AD862-DDAE-5298-1FBD-277ADB43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80C9A-F051-C942-7FFB-E080B37C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2D52B-1BDE-5A47-99A2-616FB0CE2D2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33667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727699-0871-2768-E911-919D21749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804D8-2BAF-BD63-9C60-10D4E7166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36278-B3FF-79E1-119B-DEB04D872D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663F7-93E4-6846-BB30-A53E40A75630}" type="datetimeFigureOut">
              <a:rPr lang="en-KR" smtClean="0"/>
              <a:t>10/27/23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05203-03DE-555C-F160-D09DF94755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D26D7-0E40-BE5E-7E90-91E5CA9DD3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2D52B-1BDE-5A47-99A2-616FB0CE2D2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70429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torch.org/docs/stable/optim.html" TargetMode="Externa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168E-F101-E458-4989-B5CE9D03FD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CNN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C8280-A8CC-50F7-96BA-3C6FC0788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72226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5E62-3957-2096-06DE-6D9D1B8E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</a:t>
            </a:r>
            <a:r>
              <a:rPr lang="en-US" altLang="ko-KR" dirty="0"/>
              <a:t>(Deep Neural Network)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028BE-6A68-5D9D-52FF-755719A0F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XOR </a:t>
            </a:r>
            <a:r>
              <a:rPr lang="ko-KR" altLang="en-US" dirty="0"/>
              <a:t>게이트 구현 가능</a:t>
            </a:r>
            <a:endParaRPr lang="en-US" altLang="ko-KR" dirty="0"/>
          </a:p>
          <a:p>
            <a:r>
              <a:rPr lang="ko-KR" altLang="en-US" dirty="0"/>
              <a:t>복잡한 문제를 다루는 경우 은닉층의 개수가 </a:t>
            </a:r>
            <a:r>
              <a:rPr lang="ko-KR" altLang="en-US" dirty="0" err="1"/>
              <a:t>많아짐</a:t>
            </a:r>
            <a:endParaRPr lang="en-KR" dirty="0"/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2F6B3DA4-AD5B-C971-B4C1-9EF249927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24" y="3062514"/>
            <a:ext cx="7029705" cy="3430361"/>
          </a:xfrm>
          <a:prstGeom prst="rect">
            <a:avLst/>
          </a:prstGeom>
        </p:spPr>
      </p:pic>
      <p:pic>
        <p:nvPicPr>
          <p:cNvPr id="9" name="Picture 8" descr="A diagram of a algorithm&#10;&#10;Description automatically generated">
            <a:extLst>
              <a:ext uri="{FF2B5EF4-FFF2-40B4-BE49-F238E27FC236}">
                <a16:creationId xmlns:a16="http://schemas.microsoft.com/office/drawing/2014/main" id="{E8C9656D-7854-BAA6-160B-5FD8092A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905" y="2964912"/>
            <a:ext cx="3746499" cy="340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58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917D0-68CE-139C-686E-3C52D541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Neural</a:t>
            </a:r>
            <a:r>
              <a:rPr lang="ko-KR" altLang="en-US" dirty="0">
                <a:ea typeface="맑은 고딕"/>
              </a:rPr>
              <a:t> Network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10ABEE-D8D1-99A2-D35B-DB2244B46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dirty="0">
                <a:ea typeface="맑은 고딕"/>
              </a:rPr>
              <a:t>활성화 함수가 없는 경우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BE01616-101D-600F-831B-3118C92EBDCD}"/>
              </a:ext>
            </a:extLst>
          </p:cNvPr>
          <p:cNvSpPr/>
          <p:nvPr/>
        </p:nvSpPr>
        <p:spPr>
          <a:xfrm>
            <a:off x="558800" y="2784060"/>
            <a:ext cx="1744868" cy="9276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6월 모의고사 수학성적(x1)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BC346F9-B0B5-8773-6FC6-0B21BEA4CABE}"/>
              </a:ext>
            </a:extLst>
          </p:cNvPr>
          <p:cNvSpPr/>
          <p:nvPr/>
        </p:nvSpPr>
        <p:spPr>
          <a:xfrm>
            <a:off x="558800" y="4716668"/>
            <a:ext cx="1744868" cy="86139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9월 모의고사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수학성적(x2)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6D795-6571-234F-8B02-10512D275019}"/>
              </a:ext>
            </a:extLst>
          </p:cNvPr>
          <p:cNvSpPr txBox="1"/>
          <p:nvPr/>
        </p:nvSpPr>
        <p:spPr>
          <a:xfrm>
            <a:off x="759101" y="5916405"/>
            <a:ext cx="22904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dirty="0" err="1">
                <a:ea typeface="맑은 고딕"/>
              </a:rPr>
              <a:t>Input</a:t>
            </a:r>
            <a:r>
              <a:rPr lang="ko-KR" altLang="en-US" sz="1400" dirty="0">
                <a:ea typeface="맑은 고딕"/>
              </a:rPr>
              <a:t> </a:t>
            </a:r>
            <a:r>
              <a:rPr lang="ko-KR" altLang="en-US" sz="1400" dirty="0" err="1">
                <a:ea typeface="맑은 고딕"/>
              </a:rPr>
              <a:t>Layer</a:t>
            </a:r>
            <a:r>
              <a:rPr lang="ko-KR" altLang="en-US" sz="1400" dirty="0">
                <a:ea typeface="맑은 고딕"/>
              </a:rPr>
              <a:t>(</a:t>
            </a:r>
            <a:r>
              <a:rPr lang="ko-KR" altLang="en-US" sz="1400" dirty="0" err="1">
                <a:ea typeface="맑은 고딕"/>
              </a:rPr>
              <a:t>입력층</a:t>
            </a:r>
            <a:r>
              <a:rPr lang="ko-KR" altLang="en-US" sz="1400" dirty="0">
                <a:ea typeface="맑은 고딕"/>
              </a:rPr>
              <a:t>)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2F798A8-F771-5F01-3B9D-C92B69BB5128}"/>
              </a:ext>
            </a:extLst>
          </p:cNvPr>
          <p:cNvCxnSpPr/>
          <p:nvPr/>
        </p:nvCxnSpPr>
        <p:spPr>
          <a:xfrm>
            <a:off x="2445853" y="3367984"/>
            <a:ext cx="1941443" cy="1797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15771C-67A9-B694-26E8-389C726BE271}"/>
              </a:ext>
            </a:extLst>
          </p:cNvPr>
          <p:cNvCxnSpPr>
            <a:cxnSpLocks/>
          </p:cNvCxnSpPr>
          <p:nvPr/>
        </p:nvCxnSpPr>
        <p:spPr>
          <a:xfrm flipV="1">
            <a:off x="2412725" y="3321599"/>
            <a:ext cx="2029788" cy="18243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099DDC0-C1C9-95AD-FC70-BAADF2F30663}"/>
              </a:ext>
            </a:extLst>
          </p:cNvPr>
          <p:cNvSpPr/>
          <p:nvPr/>
        </p:nvSpPr>
        <p:spPr>
          <a:xfrm>
            <a:off x="4479234" y="2828234"/>
            <a:ext cx="993912" cy="9828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x1*w1+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x2*w2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41348C-F444-2058-F901-DEC9C7777CB5}"/>
              </a:ext>
            </a:extLst>
          </p:cNvPr>
          <p:cNvSpPr/>
          <p:nvPr/>
        </p:nvSpPr>
        <p:spPr>
          <a:xfrm>
            <a:off x="4479234" y="4694581"/>
            <a:ext cx="993912" cy="9828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x1*w3</a:t>
            </a:r>
            <a:endParaRPr 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+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x2*w4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2CDFE1C-2353-0001-4D6F-61B7958EA769}"/>
              </a:ext>
            </a:extLst>
          </p:cNvPr>
          <p:cNvCxnSpPr>
            <a:cxnSpLocks/>
          </p:cNvCxnSpPr>
          <p:nvPr/>
        </p:nvCxnSpPr>
        <p:spPr>
          <a:xfrm>
            <a:off x="2412725" y="5201201"/>
            <a:ext cx="1985614" cy="8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738FCD8-CC77-5FEE-2464-F5C3E71847F7}"/>
              </a:ext>
            </a:extLst>
          </p:cNvPr>
          <p:cNvCxnSpPr>
            <a:cxnSpLocks/>
          </p:cNvCxnSpPr>
          <p:nvPr/>
        </p:nvCxnSpPr>
        <p:spPr>
          <a:xfrm>
            <a:off x="2434812" y="3257549"/>
            <a:ext cx="1985614" cy="8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E0DFCA-8DAA-AE76-A864-7EA0CC4C87DA}"/>
              </a:ext>
            </a:extLst>
          </p:cNvPr>
          <p:cNvSpPr txBox="1"/>
          <p:nvPr/>
        </p:nvSpPr>
        <p:spPr>
          <a:xfrm>
            <a:off x="3684243" y="2878067"/>
            <a:ext cx="611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W1 </a:t>
            </a:r>
            <a:endParaRPr 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8EC94-6BE3-657A-A031-4D255AC4C8BC}"/>
              </a:ext>
            </a:extLst>
          </p:cNvPr>
          <p:cNvSpPr txBox="1"/>
          <p:nvPr/>
        </p:nvSpPr>
        <p:spPr>
          <a:xfrm>
            <a:off x="4092852" y="3640067"/>
            <a:ext cx="611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W2 </a:t>
            </a:r>
            <a:endParaRPr 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E01D5E-8E70-1519-9F8B-DF610BC8C17F}"/>
              </a:ext>
            </a:extLst>
          </p:cNvPr>
          <p:cNvSpPr txBox="1"/>
          <p:nvPr/>
        </p:nvSpPr>
        <p:spPr>
          <a:xfrm>
            <a:off x="3993460" y="4468328"/>
            <a:ext cx="611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W3</a:t>
            </a:r>
            <a:endParaRPr 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EBD4F7-8A8C-7172-4091-2B62A3A76E0B}"/>
              </a:ext>
            </a:extLst>
          </p:cNvPr>
          <p:cNvSpPr txBox="1"/>
          <p:nvPr/>
        </p:nvSpPr>
        <p:spPr>
          <a:xfrm>
            <a:off x="3695286" y="5329719"/>
            <a:ext cx="611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W4</a:t>
            </a:r>
            <a:endParaRPr 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4824488-403C-98C1-158F-C1172254F1DB}"/>
              </a:ext>
            </a:extLst>
          </p:cNvPr>
          <p:cNvCxnSpPr>
            <a:cxnSpLocks/>
          </p:cNvCxnSpPr>
          <p:nvPr/>
        </p:nvCxnSpPr>
        <p:spPr>
          <a:xfrm flipV="1">
            <a:off x="5637420" y="4227164"/>
            <a:ext cx="2129179" cy="985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714C958-05E8-29F9-CA1F-E5E9CB0858DF}"/>
              </a:ext>
            </a:extLst>
          </p:cNvPr>
          <p:cNvCxnSpPr>
            <a:cxnSpLocks/>
          </p:cNvCxnSpPr>
          <p:nvPr/>
        </p:nvCxnSpPr>
        <p:spPr>
          <a:xfrm>
            <a:off x="5637421" y="3334853"/>
            <a:ext cx="2129178" cy="792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1FF5B0-71D4-543D-3726-0BC3EFF713CC}"/>
              </a:ext>
            </a:extLst>
          </p:cNvPr>
          <p:cNvSpPr txBox="1"/>
          <p:nvPr/>
        </p:nvSpPr>
        <p:spPr>
          <a:xfrm>
            <a:off x="7251286" y="3562763"/>
            <a:ext cx="611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W5</a:t>
            </a:r>
            <a:endParaRPr lang="ko-KR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B8E0E6-CDF2-B126-76FE-90B8ACC4B7AD}"/>
              </a:ext>
            </a:extLst>
          </p:cNvPr>
          <p:cNvSpPr txBox="1"/>
          <p:nvPr/>
        </p:nvSpPr>
        <p:spPr>
          <a:xfrm>
            <a:off x="7295460" y="4645024"/>
            <a:ext cx="611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W6 </a:t>
            </a:r>
            <a:endParaRPr lang="ko-KR" sz="14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30ED12E-9636-451E-169E-E8B3A01CD729}"/>
              </a:ext>
            </a:extLst>
          </p:cNvPr>
          <p:cNvSpPr/>
          <p:nvPr/>
        </p:nvSpPr>
        <p:spPr>
          <a:xfrm>
            <a:off x="7825407" y="3181625"/>
            <a:ext cx="2617303" cy="186634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(x1*w1+x2*w2)w5</a:t>
            </a:r>
            <a:endParaRPr lang="ko-KR" dirty="0">
              <a:solidFill>
                <a:schemeClr val="tx1"/>
              </a:solidFill>
              <a:ea typeface="맑은 고딕" panose="020B0503020000020004" pitchFamily="34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ea typeface="맑은 고딕"/>
              </a:rPr>
              <a:t>+</a:t>
            </a:r>
            <a:endParaRPr lang="ko-KR" altLang="en-US" sz="1400" dirty="0">
              <a:solidFill>
                <a:schemeClr val="tx1"/>
              </a:solidFill>
              <a:ea typeface="맑은 고딕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(x1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*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w3+x2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*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w4)w6</a:t>
            </a:r>
            <a:endParaRPr lang="en-US" altLang="ko-KR" sz="14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C08B86-73A4-C490-5F50-D993782461F9}"/>
              </a:ext>
            </a:extLst>
          </p:cNvPr>
          <p:cNvSpPr txBox="1"/>
          <p:nvPr/>
        </p:nvSpPr>
        <p:spPr>
          <a:xfrm>
            <a:off x="3696666" y="5872231"/>
            <a:ext cx="22904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dirty="0" err="1">
                <a:ea typeface="맑은 고딕"/>
              </a:rPr>
              <a:t>Hidden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Layer</a:t>
            </a:r>
            <a:r>
              <a:rPr lang="ko-KR" altLang="en-US" sz="1400" dirty="0">
                <a:ea typeface="맑은 고딕"/>
              </a:rPr>
              <a:t>(</a:t>
            </a:r>
            <a:r>
              <a:rPr lang="ko-KR" altLang="en-US" sz="1400" dirty="0" err="1">
                <a:ea typeface="맑은 고딕"/>
              </a:rPr>
              <a:t>은닉층</a:t>
            </a:r>
            <a:r>
              <a:rPr lang="ko-KR" altLang="en-US" sz="1400" dirty="0">
                <a:ea typeface="맑은 고딕"/>
              </a:rPr>
              <a:t>)</a:t>
            </a:r>
            <a:endParaRPr 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3F9D38-7EFB-7154-4AF6-9327E47E1C30}"/>
              </a:ext>
            </a:extLst>
          </p:cNvPr>
          <p:cNvSpPr txBox="1"/>
          <p:nvPr/>
        </p:nvSpPr>
        <p:spPr>
          <a:xfrm>
            <a:off x="8158231" y="5264839"/>
            <a:ext cx="22904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dirty="0" err="1">
                <a:ea typeface="맑은 고딕"/>
              </a:rPr>
              <a:t>Output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Layer</a:t>
            </a:r>
            <a:r>
              <a:rPr lang="ko-KR" altLang="en-US" sz="1400" dirty="0">
                <a:ea typeface="맑은 고딕"/>
              </a:rPr>
              <a:t>(</a:t>
            </a:r>
            <a:r>
              <a:rPr lang="ko-KR" altLang="en-US" sz="1400" dirty="0" err="1">
                <a:ea typeface="맑은 고딕"/>
              </a:rPr>
              <a:t>출력층</a:t>
            </a:r>
            <a:r>
              <a:rPr lang="ko-KR" altLang="en-US" sz="1400" dirty="0">
                <a:ea typeface="맑은 고딕"/>
              </a:rPr>
              <a:t>)</a:t>
            </a:r>
          </a:p>
          <a:p>
            <a:pPr algn="ctr"/>
            <a:r>
              <a:rPr lang="ko-KR" altLang="en-US" sz="1400" dirty="0">
                <a:ea typeface="맑은 고딕"/>
              </a:rPr>
              <a:t>수능 수학 성적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3E349-544E-88FE-AC14-6F22E8C2A515}"/>
              </a:ext>
            </a:extLst>
          </p:cNvPr>
          <p:cNvSpPr txBox="1"/>
          <p:nvPr/>
        </p:nvSpPr>
        <p:spPr>
          <a:xfrm>
            <a:off x="6701183" y="472660"/>
            <a:ext cx="20253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W</a:t>
            </a:r>
            <a:r>
              <a:rPr lang="ko-KR" altLang="en-US" dirty="0">
                <a:ea typeface="맑은 고딕"/>
              </a:rPr>
              <a:t> = 가중치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794805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917D0-68CE-139C-686E-3C52D541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Neural</a:t>
            </a:r>
            <a:r>
              <a:rPr lang="ko-KR" altLang="en-US" dirty="0">
                <a:ea typeface="맑은 고딕"/>
              </a:rPr>
              <a:t> Network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10ABEE-D8D1-99A2-D35B-DB2244B46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dirty="0">
                <a:ea typeface="맑은 고딕"/>
              </a:rPr>
              <a:t>활성화 함수가 없는 경우</a:t>
            </a:r>
            <a:endParaRPr lang="ko-KR" altLang="en-US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F1728C7-D331-A70D-01A5-6B57EA633181}"/>
              </a:ext>
            </a:extLst>
          </p:cNvPr>
          <p:cNvCxnSpPr>
            <a:cxnSpLocks/>
          </p:cNvCxnSpPr>
          <p:nvPr/>
        </p:nvCxnSpPr>
        <p:spPr>
          <a:xfrm>
            <a:off x="3064289" y="3710332"/>
            <a:ext cx="1521789" cy="3843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5905F1D-6880-4677-D15C-FB119FFF354E}"/>
              </a:ext>
            </a:extLst>
          </p:cNvPr>
          <p:cNvSpPr txBox="1"/>
          <p:nvPr/>
        </p:nvSpPr>
        <p:spPr>
          <a:xfrm>
            <a:off x="3993460" y="3617980"/>
            <a:ext cx="611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W1</a:t>
            </a:r>
            <a:endParaRPr lang="ko-KR" sz="14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7ABBE15-E2BC-B019-AB6E-E78F867BF499}"/>
              </a:ext>
            </a:extLst>
          </p:cNvPr>
          <p:cNvSpPr/>
          <p:nvPr/>
        </p:nvSpPr>
        <p:spPr>
          <a:xfrm>
            <a:off x="4744275" y="3535015"/>
            <a:ext cx="1435651" cy="142460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</a:rPr>
              <a:t>x1 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* w1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+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Malgun Gothic"/>
                <a:ea typeface="Malgun Gothic"/>
              </a:rPr>
              <a:t>x2 * w2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8F9CD67-CE35-0153-E143-2C572D406E76}"/>
              </a:ext>
            </a:extLst>
          </p:cNvPr>
          <p:cNvSpPr txBox="1"/>
          <p:nvPr/>
        </p:nvSpPr>
        <p:spPr>
          <a:xfrm>
            <a:off x="1101449" y="5529884"/>
            <a:ext cx="22904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dirty="0" err="1">
                <a:ea typeface="맑은 고딕"/>
              </a:rPr>
              <a:t>Input</a:t>
            </a:r>
            <a:r>
              <a:rPr lang="ko-KR" altLang="en-US" sz="1400" dirty="0">
                <a:ea typeface="맑은 고딕"/>
              </a:rPr>
              <a:t> </a:t>
            </a:r>
            <a:r>
              <a:rPr lang="ko-KR" altLang="en-US" sz="1400" dirty="0" err="1">
                <a:ea typeface="맑은 고딕"/>
              </a:rPr>
              <a:t>Layer</a:t>
            </a:r>
            <a:r>
              <a:rPr lang="ko-KR" altLang="en-US" sz="1400" dirty="0">
                <a:ea typeface="맑은 고딕"/>
              </a:rPr>
              <a:t>(</a:t>
            </a:r>
            <a:r>
              <a:rPr lang="ko-KR" altLang="en-US" sz="1400" dirty="0" err="1">
                <a:ea typeface="맑은 고딕"/>
              </a:rPr>
              <a:t>입력층</a:t>
            </a:r>
            <a:r>
              <a:rPr lang="ko-KR" altLang="en-US" sz="1400" dirty="0">
                <a:ea typeface="맑은 고딕"/>
              </a:rPr>
              <a:t>)</a:t>
            </a:r>
          </a:p>
          <a:p>
            <a:pPr algn="ctr"/>
            <a:r>
              <a:rPr lang="ko-KR" altLang="en-US" sz="1400" dirty="0">
                <a:ea typeface="맑은 고딕"/>
              </a:rPr>
              <a:t>9월 모의고사 수학 성적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FA820A4-D9ED-BCB8-51CE-7BDE5858FAB4}"/>
              </a:ext>
            </a:extLst>
          </p:cNvPr>
          <p:cNvSpPr txBox="1"/>
          <p:nvPr/>
        </p:nvSpPr>
        <p:spPr>
          <a:xfrm>
            <a:off x="4270926" y="5010839"/>
            <a:ext cx="22904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dirty="0" err="1">
                <a:ea typeface="맑은 고딕"/>
              </a:rPr>
              <a:t>Output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Layer</a:t>
            </a:r>
            <a:r>
              <a:rPr lang="ko-KR" altLang="en-US" sz="1400" dirty="0">
                <a:ea typeface="맑은 고딕"/>
              </a:rPr>
              <a:t>(</a:t>
            </a:r>
            <a:r>
              <a:rPr lang="ko-KR" altLang="en-US" sz="1400" dirty="0" err="1">
                <a:ea typeface="맑은 고딕"/>
              </a:rPr>
              <a:t>출력층</a:t>
            </a:r>
            <a:r>
              <a:rPr lang="ko-KR" altLang="en-US" sz="1400" dirty="0">
                <a:ea typeface="맑은 고딕"/>
              </a:rPr>
              <a:t>)</a:t>
            </a:r>
          </a:p>
          <a:p>
            <a:pPr algn="ctr"/>
            <a:r>
              <a:rPr lang="ko-KR" altLang="en-US" sz="1400" dirty="0">
                <a:ea typeface="맑은 고딕"/>
              </a:rPr>
              <a:t>수능 수학 성적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7E677ED1-48EB-B782-DF6A-038A247C0140}"/>
              </a:ext>
            </a:extLst>
          </p:cNvPr>
          <p:cNvSpPr/>
          <p:nvPr/>
        </p:nvSpPr>
        <p:spPr>
          <a:xfrm>
            <a:off x="1199322" y="2982843"/>
            <a:ext cx="1744868" cy="9276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6월 모의고사 수학성적(x1)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3469B7D6-8FBB-8582-0ACF-1C2C8CAE9CD2}"/>
              </a:ext>
            </a:extLst>
          </p:cNvPr>
          <p:cNvSpPr/>
          <p:nvPr/>
        </p:nvSpPr>
        <p:spPr>
          <a:xfrm>
            <a:off x="1232452" y="4142408"/>
            <a:ext cx="1744868" cy="9276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9월 모의고사 수학성적(x2)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7B4ADF1-8172-2210-545A-49E37027E999}"/>
              </a:ext>
            </a:extLst>
          </p:cNvPr>
          <p:cNvCxnSpPr>
            <a:cxnSpLocks/>
          </p:cNvCxnSpPr>
          <p:nvPr/>
        </p:nvCxnSpPr>
        <p:spPr>
          <a:xfrm flipV="1">
            <a:off x="3097419" y="4348641"/>
            <a:ext cx="1499703" cy="223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D43FCFD-3CF2-2B92-832F-4940CCD2CFF2}"/>
              </a:ext>
            </a:extLst>
          </p:cNvPr>
          <p:cNvSpPr txBox="1"/>
          <p:nvPr/>
        </p:nvSpPr>
        <p:spPr>
          <a:xfrm>
            <a:off x="4059720" y="4490415"/>
            <a:ext cx="611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W2</a:t>
            </a:r>
            <a:endParaRPr lang="ko-KR" sz="1400" dirty="0"/>
          </a:p>
        </p:txBody>
      </p:sp>
    </p:spTree>
    <p:extLst>
      <p:ext uri="{BB962C8B-B14F-4D97-AF65-F5344CB8AC3E}">
        <p14:creationId xmlns:p14="http://schemas.microsoft.com/office/powerpoint/2010/main" val="347513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917D0-68CE-139C-686E-3C52D541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Neural</a:t>
            </a:r>
            <a:r>
              <a:rPr lang="ko-KR" altLang="en-US" dirty="0">
                <a:ea typeface="맑은 고딕"/>
              </a:rPr>
              <a:t> Network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10ABEE-D8D1-99A2-D35B-DB2244B46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dirty="0">
                <a:ea typeface="맑은 고딕"/>
              </a:rPr>
              <a:t>활성화 함수가 있는 경우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BE01616-101D-600F-831B-3118C92EBDCD}"/>
              </a:ext>
            </a:extLst>
          </p:cNvPr>
          <p:cNvSpPr/>
          <p:nvPr/>
        </p:nvSpPr>
        <p:spPr>
          <a:xfrm>
            <a:off x="1144104" y="3292060"/>
            <a:ext cx="1744868" cy="9276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6월 모의고사 수학성적(x1)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BC346F9-B0B5-8773-6FC6-0B21BEA4CABE}"/>
              </a:ext>
            </a:extLst>
          </p:cNvPr>
          <p:cNvSpPr/>
          <p:nvPr/>
        </p:nvSpPr>
        <p:spPr>
          <a:xfrm>
            <a:off x="1144104" y="5224668"/>
            <a:ext cx="1744868" cy="86139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9월 모의고사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수학성적(x2)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6D795-6571-234F-8B02-10512D275019}"/>
              </a:ext>
            </a:extLst>
          </p:cNvPr>
          <p:cNvSpPr txBox="1"/>
          <p:nvPr/>
        </p:nvSpPr>
        <p:spPr>
          <a:xfrm>
            <a:off x="968927" y="6170405"/>
            <a:ext cx="22904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dirty="0" err="1">
                <a:ea typeface="맑은 고딕"/>
              </a:rPr>
              <a:t>Input</a:t>
            </a:r>
            <a:r>
              <a:rPr lang="ko-KR" altLang="en-US" sz="1400" dirty="0">
                <a:ea typeface="맑은 고딕"/>
              </a:rPr>
              <a:t> </a:t>
            </a:r>
            <a:r>
              <a:rPr lang="ko-KR" altLang="en-US" sz="1400" dirty="0" err="1">
                <a:ea typeface="맑은 고딕"/>
              </a:rPr>
              <a:t>Layer</a:t>
            </a:r>
            <a:r>
              <a:rPr lang="ko-KR" altLang="en-US" sz="1400" dirty="0">
                <a:ea typeface="맑은 고딕"/>
              </a:rPr>
              <a:t>(</a:t>
            </a:r>
            <a:r>
              <a:rPr lang="ko-KR" altLang="en-US" sz="1400" dirty="0" err="1">
                <a:ea typeface="맑은 고딕"/>
              </a:rPr>
              <a:t>입력층</a:t>
            </a:r>
            <a:r>
              <a:rPr lang="ko-KR" altLang="en-US" sz="1400" dirty="0">
                <a:ea typeface="맑은 고딕"/>
              </a:rPr>
              <a:t>)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2F798A8-F771-5F01-3B9D-C92B69BB5128}"/>
              </a:ext>
            </a:extLst>
          </p:cNvPr>
          <p:cNvCxnSpPr/>
          <p:nvPr/>
        </p:nvCxnSpPr>
        <p:spPr>
          <a:xfrm>
            <a:off x="3031157" y="3875984"/>
            <a:ext cx="1941443" cy="1797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15771C-67A9-B694-26E8-389C726BE271}"/>
              </a:ext>
            </a:extLst>
          </p:cNvPr>
          <p:cNvCxnSpPr>
            <a:cxnSpLocks/>
          </p:cNvCxnSpPr>
          <p:nvPr/>
        </p:nvCxnSpPr>
        <p:spPr>
          <a:xfrm flipV="1">
            <a:off x="2998029" y="3829599"/>
            <a:ext cx="2029788" cy="18243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099DDC0-C1C9-95AD-FC70-BAADF2F30663}"/>
              </a:ext>
            </a:extLst>
          </p:cNvPr>
          <p:cNvSpPr/>
          <p:nvPr/>
        </p:nvSpPr>
        <p:spPr>
          <a:xfrm>
            <a:off x="5064538" y="3336234"/>
            <a:ext cx="1877390" cy="9939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x1*w1</a:t>
            </a:r>
            <a:endParaRPr lang="ko-KR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   +</a:t>
            </a:r>
            <a:endParaRPr lang="ko-KR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x2*w2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41348C-F444-2058-F901-DEC9C7777CB5}"/>
              </a:ext>
            </a:extLst>
          </p:cNvPr>
          <p:cNvSpPr/>
          <p:nvPr/>
        </p:nvSpPr>
        <p:spPr>
          <a:xfrm>
            <a:off x="5064538" y="5224667"/>
            <a:ext cx="1877390" cy="9497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x1*w3</a:t>
            </a:r>
            <a:endParaRPr lang="ko-KR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   +</a:t>
            </a:r>
          </a:p>
          <a:p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x2*w4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2CDFE1C-2353-0001-4D6F-61B7958EA769}"/>
              </a:ext>
            </a:extLst>
          </p:cNvPr>
          <p:cNvCxnSpPr>
            <a:cxnSpLocks/>
          </p:cNvCxnSpPr>
          <p:nvPr/>
        </p:nvCxnSpPr>
        <p:spPr>
          <a:xfrm>
            <a:off x="2998029" y="5709201"/>
            <a:ext cx="1985614" cy="8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738FCD8-CC77-5FEE-2464-F5C3E71847F7}"/>
              </a:ext>
            </a:extLst>
          </p:cNvPr>
          <p:cNvCxnSpPr>
            <a:cxnSpLocks/>
          </p:cNvCxnSpPr>
          <p:nvPr/>
        </p:nvCxnSpPr>
        <p:spPr>
          <a:xfrm>
            <a:off x="3020116" y="3765549"/>
            <a:ext cx="1985614" cy="8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F8EC94-6BE3-657A-A031-4D255AC4C8BC}"/>
              </a:ext>
            </a:extLst>
          </p:cNvPr>
          <p:cNvSpPr txBox="1"/>
          <p:nvPr/>
        </p:nvSpPr>
        <p:spPr>
          <a:xfrm>
            <a:off x="4678156" y="4148067"/>
            <a:ext cx="611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W2 </a:t>
            </a:r>
            <a:endParaRPr 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E01D5E-8E70-1519-9F8B-DF610BC8C17F}"/>
              </a:ext>
            </a:extLst>
          </p:cNvPr>
          <p:cNvSpPr txBox="1"/>
          <p:nvPr/>
        </p:nvSpPr>
        <p:spPr>
          <a:xfrm>
            <a:off x="4578764" y="4976328"/>
            <a:ext cx="611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W3</a:t>
            </a:r>
            <a:endParaRPr 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EBD4F7-8A8C-7172-4091-2B62A3A76E0B}"/>
              </a:ext>
            </a:extLst>
          </p:cNvPr>
          <p:cNvSpPr txBox="1"/>
          <p:nvPr/>
        </p:nvSpPr>
        <p:spPr>
          <a:xfrm>
            <a:off x="4280590" y="5837719"/>
            <a:ext cx="611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W4</a:t>
            </a:r>
            <a:endParaRPr 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4824488-403C-98C1-158F-C1172254F1DB}"/>
              </a:ext>
            </a:extLst>
          </p:cNvPr>
          <p:cNvCxnSpPr>
            <a:cxnSpLocks/>
          </p:cNvCxnSpPr>
          <p:nvPr/>
        </p:nvCxnSpPr>
        <p:spPr>
          <a:xfrm flipV="1">
            <a:off x="7006811" y="4856642"/>
            <a:ext cx="2129179" cy="985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714C958-05E8-29F9-CA1F-E5E9CB0858DF}"/>
              </a:ext>
            </a:extLst>
          </p:cNvPr>
          <p:cNvCxnSpPr>
            <a:cxnSpLocks/>
          </p:cNvCxnSpPr>
          <p:nvPr/>
        </p:nvCxnSpPr>
        <p:spPr>
          <a:xfrm>
            <a:off x="7006812" y="3842853"/>
            <a:ext cx="2129178" cy="792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1FF5B0-71D4-543D-3726-0BC3EFF713CC}"/>
              </a:ext>
            </a:extLst>
          </p:cNvPr>
          <p:cNvSpPr txBox="1"/>
          <p:nvPr/>
        </p:nvSpPr>
        <p:spPr>
          <a:xfrm>
            <a:off x="8731112" y="4026589"/>
            <a:ext cx="611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W5</a:t>
            </a:r>
            <a:endParaRPr lang="ko-KR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B8E0E6-CDF2-B126-76FE-90B8ACC4B7AD}"/>
              </a:ext>
            </a:extLst>
          </p:cNvPr>
          <p:cNvSpPr txBox="1"/>
          <p:nvPr/>
        </p:nvSpPr>
        <p:spPr>
          <a:xfrm>
            <a:off x="8775286" y="5108850"/>
            <a:ext cx="611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W6 </a:t>
            </a:r>
            <a:endParaRPr lang="ko-KR" sz="14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30ED12E-9636-451E-169E-E8B3A01CD729}"/>
              </a:ext>
            </a:extLst>
          </p:cNvPr>
          <p:cNvSpPr/>
          <p:nvPr/>
        </p:nvSpPr>
        <p:spPr>
          <a:xfrm>
            <a:off x="9272102" y="3700668"/>
            <a:ext cx="2617303" cy="186634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H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(t1)*w5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+</a:t>
            </a: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  <a:ea typeface="맑은 고딕"/>
              </a:rPr>
              <a:t>H</a:t>
            </a:r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(t2)*w6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C08B86-73A4-C490-5F50-D993782461F9}"/>
              </a:ext>
            </a:extLst>
          </p:cNvPr>
          <p:cNvSpPr txBox="1"/>
          <p:nvPr/>
        </p:nvSpPr>
        <p:spPr>
          <a:xfrm>
            <a:off x="4414492" y="6280840"/>
            <a:ext cx="22904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dirty="0" err="1">
                <a:ea typeface="맑은 고딕"/>
              </a:rPr>
              <a:t>Hidden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Layer</a:t>
            </a:r>
            <a:r>
              <a:rPr lang="ko-KR" altLang="en-US" sz="1400" dirty="0">
                <a:ea typeface="맑은 고딕"/>
              </a:rPr>
              <a:t>(</a:t>
            </a:r>
            <a:r>
              <a:rPr lang="ko-KR" altLang="en-US" sz="1400" dirty="0" err="1">
                <a:ea typeface="맑은 고딕"/>
              </a:rPr>
              <a:t>은닉층</a:t>
            </a:r>
            <a:r>
              <a:rPr lang="ko-KR" altLang="en-US" sz="1400" dirty="0">
                <a:ea typeface="맑은 고딕"/>
              </a:rPr>
              <a:t>)</a:t>
            </a:r>
            <a:endParaRPr 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3F9D38-7EFB-7154-4AF6-9327E47E1C30}"/>
              </a:ext>
            </a:extLst>
          </p:cNvPr>
          <p:cNvSpPr txBox="1"/>
          <p:nvPr/>
        </p:nvSpPr>
        <p:spPr>
          <a:xfrm>
            <a:off x="9516578" y="5629273"/>
            <a:ext cx="22904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dirty="0" err="1">
                <a:ea typeface="맑은 고딕"/>
              </a:rPr>
              <a:t>Output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Layer</a:t>
            </a:r>
            <a:r>
              <a:rPr lang="ko-KR" altLang="en-US" sz="1400" dirty="0">
                <a:ea typeface="맑은 고딕"/>
              </a:rPr>
              <a:t>(</a:t>
            </a:r>
            <a:r>
              <a:rPr lang="ko-KR" altLang="en-US" sz="1400" dirty="0" err="1">
                <a:ea typeface="맑은 고딕"/>
              </a:rPr>
              <a:t>출력층</a:t>
            </a:r>
            <a:r>
              <a:rPr lang="ko-KR" altLang="en-US" sz="1400" dirty="0">
                <a:ea typeface="맑은 고딕"/>
              </a:rPr>
              <a:t>)</a:t>
            </a:r>
          </a:p>
          <a:p>
            <a:pPr algn="ctr"/>
            <a:r>
              <a:rPr lang="ko-KR" altLang="en-US" sz="1400" dirty="0">
                <a:ea typeface="맑은 고딕"/>
              </a:rPr>
              <a:t>수능 수학 성적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3E349-544E-88FE-AC14-6F22E8C2A515}"/>
              </a:ext>
            </a:extLst>
          </p:cNvPr>
          <p:cNvSpPr txBox="1"/>
          <p:nvPr/>
        </p:nvSpPr>
        <p:spPr>
          <a:xfrm>
            <a:off x="6546575" y="461617"/>
            <a:ext cx="20253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W</a:t>
            </a:r>
            <a:r>
              <a:rPr lang="ko-KR" altLang="en-US" dirty="0">
                <a:ea typeface="맑은 고딕"/>
              </a:rPr>
              <a:t> = 가중치</a:t>
            </a:r>
            <a:endParaRPr 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9E29B6-7BBB-2358-60B6-84F8728C75BC}"/>
              </a:ext>
            </a:extLst>
          </p:cNvPr>
          <p:cNvSpPr txBox="1"/>
          <p:nvPr/>
        </p:nvSpPr>
        <p:spPr>
          <a:xfrm>
            <a:off x="6182140" y="1831008"/>
            <a:ext cx="37812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활성화 함수 </a:t>
            </a:r>
            <a:r>
              <a:rPr lang="ko-KR" altLang="en-US" dirty="0" err="1">
                <a:ea typeface="맑은 고딕"/>
              </a:rPr>
              <a:t>H</a:t>
            </a:r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t</a:t>
            </a:r>
            <a:r>
              <a:rPr lang="ko-KR" altLang="en-US" dirty="0">
                <a:ea typeface="맑은 고딕"/>
              </a:rPr>
              <a:t>) = 0 (</a:t>
            </a:r>
            <a:r>
              <a:rPr lang="ko-KR" altLang="en-US" dirty="0" err="1">
                <a:ea typeface="맑은 고딕"/>
              </a:rPr>
              <a:t>t</a:t>
            </a:r>
            <a:r>
              <a:rPr lang="ko-KR" altLang="en-US" dirty="0">
                <a:ea typeface="맑은 고딕"/>
              </a:rPr>
              <a:t>&lt;80)</a:t>
            </a:r>
          </a:p>
          <a:p>
            <a:r>
              <a:rPr lang="ko-KR" altLang="en-US" dirty="0">
                <a:ea typeface="맑은 고딕"/>
              </a:rPr>
              <a:t>                         1 (</a:t>
            </a:r>
            <a:r>
              <a:rPr lang="ko-KR" altLang="en-US" dirty="0" err="1">
                <a:ea typeface="맑은 고딕"/>
              </a:rPr>
              <a:t>t</a:t>
            </a:r>
            <a:r>
              <a:rPr lang="ko-KR" altLang="en-US" dirty="0">
                <a:ea typeface="맑은 고딕"/>
              </a:rPr>
              <a:t>&gt;80)</a:t>
            </a:r>
          </a:p>
        </p:txBody>
      </p:sp>
      <p:sp>
        <p:nvSpPr>
          <p:cNvPr id="27" name="순서도: 지연 26">
            <a:extLst>
              <a:ext uri="{FF2B5EF4-FFF2-40B4-BE49-F238E27FC236}">
                <a16:creationId xmlns:a16="http://schemas.microsoft.com/office/drawing/2014/main" id="{386ED355-2F49-C2DE-7683-534436A3C466}"/>
              </a:ext>
            </a:extLst>
          </p:cNvPr>
          <p:cNvSpPr/>
          <p:nvPr/>
        </p:nvSpPr>
        <p:spPr>
          <a:xfrm>
            <a:off x="5999501" y="3332502"/>
            <a:ext cx="938695" cy="993910"/>
          </a:xfrm>
          <a:prstGeom prst="flowChartDelay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ea typeface="맑은 고딕"/>
              </a:rPr>
              <a:t>H</a:t>
            </a:r>
            <a:r>
              <a:rPr lang="ko-KR" altLang="en-US" dirty="0">
                <a:solidFill>
                  <a:schemeClr val="tx1"/>
                </a:solidFill>
                <a:ea typeface="맑은 고딕"/>
              </a:rPr>
              <a:t>(t1)</a:t>
            </a:r>
          </a:p>
        </p:txBody>
      </p:sp>
      <p:sp>
        <p:nvSpPr>
          <p:cNvPr id="30" name="순서도: 지연 29">
            <a:extLst>
              <a:ext uri="{FF2B5EF4-FFF2-40B4-BE49-F238E27FC236}">
                <a16:creationId xmlns:a16="http://schemas.microsoft.com/office/drawing/2014/main" id="{7704DF3C-80E7-45B5-1269-19D2396D2800}"/>
              </a:ext>
            </a:extLst>
          </p:cNvPr>
          <p:cNvSpPr/>
          <p:nvPr/>
        </p:nvSpPr>
        <p:spPr>
          <a:xfrm>
            <a:off x="5999501" y="5220936"/>
            <a:ext cx="938695" cy="960780"/>
          </a:xfrm>
          <a:prstGeom prst="flowChartDelay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H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(t2)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46929C-611A-A6C4-5C0C-A94E380A96CC}"/>
              </a:ext>
            </a:extLst>
          </p:cNvPr>
          <p:cNvSpPr txBox="1"/>
          <p:nvPr/>
        </p:nvSpPr>
        <p:spPr>
          <a:xfrm>
            <a:off x="6546575" y="1024834"/>
            <a:ext cx="33505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X1*w1 + x2*w2 = t1</a:t>
            </a:r>
          </a:p>
          <a:p>
            <a:r>
              <a:rPr lang="ko-KR" dirty="0">
                <a:latin typeface="Malgun Gothic"/>
                <a:ea typeface="Malgun Gothic"/>
              </a:rPr>
              <a:t>X1*</a:t>
            </a:r>
            <a:r>
              <a:rPr lang="en-US" altLang="ko-KR" dirty="0">
                <a:latin typeface="Malgun Gothic"/>
                <a:ea typeface="Malgun Gothic"/>
              </a:rPr>
              <a:t>w3</a:t>
            </a:r>
            <a:r>
              <a:rPr lang="ko-KR" dirty="0">
                <a:latin typeface="Malgun Gothic"/>
                <a:ea typeface="Malgun Gothic"/>
              </a:rPr>
              <a:t> + x2*</a:t>
            </a:r>
            <a:r>
              <a:rPr lang="en-US" altLang="ko-KR" dirty="0">
                <a:latin typeface="Malgun Gothic"/>
                <a:ea typeface="Malgun Gothic"/>
              </a:rPr>
              <a:t>w4</a:t>
            </a:r>
            <a:r>
              <a:rPr lang="ko-KR" dirty="0">
                <a:latin typeface="Malgun Gothic"/>
                <a:ea typeface="Malgun Gothic"/>
              </a:rPr>
              <a:t> = </a:t>
            </a:r>
            <a:r>
              <a:rPr lang="en-US" altLang="ko-KR" dirty="0">
                <a:latin typeface="Malgun Gothic"/>
                <a:ea typeface="Malgun Gothic"/>
              </a:rPr>
              <a:t>t2</a:t>
            </a:r>
            <a:endParaRPr lang="en-US" dirty="0">
              <a:ea typeface="+mn-lt"/>
              <a:cs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7A53B049-955D-F336-7FBF-B35D0889BEE6}"/>
                  </a:ext>
                </a:extLst>
              </p14:cNvPr>
              <p14:cNvContentPartPr/>
              <p14:nvPr/>
            </p14:nvContentPartPr>
            <p14:xfrm>
              <a:off x="8680173" y="2367591"/>
              <a:ext cx="95249" cy="9524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7A53B049-955D-F336-7FBF-B35D0889BE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61423" y="2344257"/>
                <a:ext cx="132374" cy="56668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DDCD02C-93BF-C0D6-275B-7790291B487C}"/>
              </a:ext>
            </a:extLst>
          </p:cNvPr>
          <p:cNvSpPr txBox="1"/>
          <p:nvPr/>
        </p:nvSpPr>
        <p:spPr>
          <a:xfrm>
            <a:off x="4324764" y="3408154"/>
            <a:ext cx="611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W1 </a:t>
            </a:r>
            <a:endParaRPr lang="ko-KR" sz="1400" dirty="0"/>
          </a:p>
        </p:txBody>
      </p:sp>
    </p:spTree>
    <p:extLst>
      <p:ext uri="{BB962C8B-B14F-4D97-AF65-F5344CB8AC3E}">
        <p14:creationId xmlns:p14="http://schemas.microsoft.com/office/powerpoint/2010/main" val="416035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E917D0-68CE-139C-686E-3C52D541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Neural</a:t>
            </a:r>
            <a:r>
              <a:rPr lang="ko-KR" altLang="en-US" dirty="0">
                <a:ea typeface="맑은 고딕"/>
              </a:rPr>
              <a:t> Network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10ABEE-D8D1-99A2-D35B-DB2244B46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dirty="0">
                <a:ea typeface="맑은 고딕"/>
              </a:rPr>
              <a:t>활성화 함수가 있는 경우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BE01616-101D-600F-831B-3118C92EBDCD}"/>
              </a:ext>
            </a:extLst>
          </p:cNvPr>
          <p:cNvSpPr/>
          <p:nvPr/>
        </p:nvSpPr>
        <p:spPr>
          <a:xfrm>
            <a:off x="1144104" y="3292060"/>
            <a:ext cx="1744868" cy="9276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70</a:t>
            </a:r>
            <a:endParaRPr lang="ko-KR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BC346F9-B0B5-8773-6FC6-0B21BEA4CABE}"/>
              </a:ext>
            </a:extLst>
          </p:cNvPr>
          <p:cNvSpPr/>
          <p:nvPr/>
        </p:nvSpPr>
        <p:spPr>
          <a:xfrm>
            <a:off x="1144104" y="5224668"/>
            <a:ext cx="1744868" cy="86139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90</a:t>
            </a:r>
            <a:endParaRPr 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6D795-6571-234F-8B02-10512D275019}"/>
              </a:ext>
            </a:extLst>
          </p:cNvPr>
          <p:cNvSpPr txBox="1"/>
          <p:nvPr/>
        </p:nvSpPr>
        <p:spPr>
          <a:xfrm>
            <a:off x="968927" y="6170405"/>
            <a:ext cx="22904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dirty="0" err="1">
                <a:ea typeface="맑은 고딕"/>
              </a:rPr>
              <a:t>Input</a:t>
            </a:r>
            <a:r>
              <a:rPr lang="ko-KR" altLang="en-US" sz="1400" dirty="0">
                <a:ea typeface="맑은 고딕"/>
              </a:rPr>
              <a:t> </a:t>
            </a:r>
            <a:r>
              <a:rPr lang="ko-KR" altLang="en-US" sz="1400" dirty="0" err="1">
                <a:ea typeface="맑은 고딕"/>
              </a:rPr>
              <a:t>Layer</a:t>
            </a:r>
            <a:r>
              <a:rPr lang="ko-KR" altLang="en-US" sz="1400" dirty="0">
                <a:ea typeface="맑은 고딕"/>
              </a:rPr>
              <a:t>(</a:t>
            </a:r>
            <a:r>
              <a:rPr lang="ko-KR" altLang="en-US" sz="1400" dirty="0" err="1">
                <a:ea typeface="맑은 고딕"/>
              </a:rPr>
              <a:t>입력층</a:t>
            </a:r>
            <a:r>
              <a:rPr lang="ko-KR" altLang="en-US" sz="1400" dirty="0">
                <a:ea typeface="맑은 고딕"/>
              </a:rPr>
              <a:t>)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2F798A8-F771-5F01-3B9D-C92B69BB5128}"/>
              </a:ext>
            </a:extLst>
          </p:cNvPr>
          <p:cNvCxnSpPr/>
          <p:nvPr/>
        </p:nvCxnSpPr>
        <p:spPr>
          <a:xfrm>
            <a:off x="3031157" y="3875984"/>
            <a:ext cx="1941443" cy="1797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15771C-67A9-B694-26E8-389C726BE271}"/>
              </a:ext>
            </a:extLst>
          </p:cNvPr>
          <p:cNvCxnSpPr>
            <a:cxnSpLocks/>
          </p:cNvCxnSpPr>
          <p:nvPr/>
        </p:nvCxnSpPr>
        <p:spPr>
          <a:xfrm flipV="1">
            <a:off x="2998029" y="3829599"/>
            <a:ext cx="2029788" cy="18243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F099DDC0-C1C9-95AD-FC70-BAADF2F30663}"/>
              </a:ext>
            </a:extLst>
          </p:cNvPr>
          <p:cNvSpPr/>
          <p:nvPr/>
        </p:nvSpPr>
        <p:spPr>
          <a:xfrm>
            <a:off x="5064538" y="3336234"/>
            <a:ext cx="1877390" cy="9939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28+</a:t>
            </a:r>
            <a:endParaRPr lang="ko-KR" dirty="0">
              <a:solidFill>
                <a:schemeClr val="tx1"/>
              </a:solidFill>
              <a:ea typeface="맑은 고딕" panose="020B0503020000020004" pitchFamily="34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45=</a:t>
            </a:r>
          </a:p>
          <a:p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73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41348C-F444-2058-F901-DEC9C7777CB5}"/>
              </a:ext>
            </a:extLst>
          </p:cNvPr>
          <p:cNvSpPr/>
          <p:nvPr/>
        </p:nvSpPr>
        <p:spPr>
          <a:xfrm>
            <a:off x="5064538" y="5224667"/>
            <a:ext cx="1877390" cy="9497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42</a:t>
            </a:r>
            <a:r>
              <a:rPr lang="en-US" altLang="ko-KR" sz="1400" dirty="0">
                <a:solidFill>
                  <a:schemeClr val="tx1"/>
                </a:solidFill>
                <a:ea typeface="맑은 고딕"/>
              </a:rPr>
              <a:t>+</a:t>
            </a:r>
            <a:endParaRPr lang="ko-KR" altLang="en-US" dirty="0">
              <a:solidFill>
                <a:schemeClr val="tx1"/>
              </a:solidFill>
              <a:ea typeface="맑은 고딕" panose="020B0503020000020004" pitchFamily="34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45=</a:t>
            </a:r>
          </a:p>
          <a:p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97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2CDFE1C-2353-0001-4D6F-61B7958EA769}"/>
              </a:ext>
            </a:extLst>
          </p:cNvPr>
          <p:cNvCxnSpPr>
            <a:cxnSpLocks/>
          </p:cNvCxnSpPr>
          <p:nvPr/>
        </p:nvCxnSpPr>
        <p:spPr>
          <a:xfrm>
            <a:off x="2998029" y="5709201"/>
            <a:ext cx="1985614" cy="8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738FCD8-CC77-5FEE-2464-F5C3E71847F7}"/>
              </a:ext>
            </a:extLst>
          </p:cNvPr>
          <p:cNvCxnSpPr>
            <a:cxnSpLocks/>
          </p:cNvCxnSpPr>
          <p:nvPr/>
        </p:nvCxnSpPr>
        <p:spPr>
          <a:xfrm>
            <a:off x="3020116" y="3765549"/>
            <a:ext cx="1985614" cy="8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F8EC94-6BE3-657A-A031-4D255AC4C8BC}"/>
              </a:ext>
            </a:extLst>
          </p:cNvPr>
          <p:cNvSpPr txBox="1"/>
          <p:nvPr/>
        </p:nvSpPr>
        <p:spPr>
          <a:xfrm>
            <a:off x="4678156" y="4148067"/>
            <a:ext cx="611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0.5</a:t>
            </a:r>
            <a:endParaRPr 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E01D5E-8E70-1519-9F8B-DF610BC8C17F}"/>
              </a:ext>
            </a:extLst>
          </p:cNvPr>
          <p:cNvSpPr txBox="1"/>
          <p:nvPr/>
        </p:nvSpPr>
        <p:spPr>
          <a:xfrm>
            <a:off x="4578764" y="4976328"/>
            <a:ext cx="611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0.6</a:t>
            </a:r>
            <a:endParaRPr 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EBD4F7-8A8C-7172-4091-2B62A3A76E0B}"/>
              </a:ext>
            </a:extLst>
          </p:cNvPr>
          <p:cNvSpPr txBox="1"/>
          <p:nvPr/>
        </p:nvSpPr>
        <p:spPr>
          <a:xfrm>
            <a:off x="4280590" y="5837719"/>
            <a:ext cx="611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0.5</a:t>
            </a:r>
            <a:endParaRPr lang="ko-KR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4824488-403C-98C1-158F-C1172254F1DB}"/>
              </a:ext>
            </a:extLst>
          </p:cNvPr>
          <p:cNvCxnSpPr>
            <a:cxnSpLocks/>
          </p:cNvCxnSpPr>
          <p:nvPr/>
        </p:nvCxnSpPr>
        <p:spPr>
          <a:xfrm flipV="1">
            <a:off x="6995768" y="4856642"/>
            <a:ext cx="2460482" cy="951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714C958-05E8-29F9-CA1F-E5E9CB0858DF}"/>
              </a:ext>
            </a:extLst>
          </p:cNvPr>
          <p:cNvCxnSpPr>
            <a:cxnSpLocks/>
          </p:cNvCxnSpPr>
          <p:nvPr/>
        </p:nvCxnSpPr>
        <p:spPr>
          <a:xfrm>
            <a:off x="6995769" y="3820767"/>
            <a:ext cx="2460481" cy="7818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1FF5B0-71D4-543D-3726-0BC3EFF713CC}"/>
              </a:ext>
            </a:extLst>
          </p:cNvPr>
          <p:cNvSpPr txBox="1"/>
          <p:nvPr/>
        </p:nvSpPr>
        <p:spPr>
          <a:xfrm>
            <a:off x="8940938" y="4148067"/>
            <a:ext cx="611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15</a:t>
            </a:r>
            <a:endParaRPr 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B8E0E6-CDF2-B126-76FE-90B8ACC4B7AD}"/>
              </a:ext>
            </a:extLst>
          </p:cNvPr>
          <p:cNvSpPr txBox="1"/>
          <p:nvPr/>
        </p:nvSpPr>
        <p:spPr>
          <a:xfrm>
            <a:off x="8907808" y="5075720"/>
            <a:ext cx="611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85</a:t>
            </a:r>
            <a:endParaRPr lang="ko-KR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30ED12E-9636-451E-169E-E8B3A01CD729}"/>
              </a:ext>
            </a:extLst>
          </p:cNvPr>
          <p:cNvSpPr/>
          <p:nvPr/>
        </p:nvSpPr>
        <p:spPr>
          <a:xfrm>
            <a:off x="9592363" y="4341189"/>
            <a:ext cx="795129" cy="79513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85</a:t>
            </a:r>
            <a:endParaRPr 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C08B86-73A4-C490-5F50-D993782461F9}"/>
              </a:ext>
            </a:extLst>
          </p:cNvPr>
          <p:cNvSpPr txBox="1"/>
          <p:nvPr/>
        </p:nvSpPr>
        <p:spPr>
          <a:xfrm>
            <a:off x="4414492" y="6280840"/>
            <a:ext cx="22904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dirty="0" err="1">
                <a:ea typeface="맑은 고딕"/>
              </a:rPr>
              <a:t>Hidden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Layer</a:t>
            </a:r>
            <a:r>
              <a:rPr lang="ko-KR" altLang="en-US" sz="1400" dirty="0">
                <a:ea typeface="맑은 고딕"/>
              </a:rPr>
              <a:t>(</a:t>
            </a:r>
            <a:r>
              <a:rPr lang="ko-KR" altLang="en-US" sz="1400" dirty="0" err="1">
                <a:ea typeface="맑은 고딕"/>
              </a:rPr>
              <a:t>은닉층</a:t>
            </a:r>
            <a:r>
              <a:rPr lang="ko-KR" altLang="en-US" sz="1400" dirty="0">
                <a:ea typeface="맑은 고딕"/>
              </a:rPr>
              <a:t>)</a:t>
            </a:r>
            <a:endParaRPr 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3F9D38-7EFB-7154-4AF6-9327E47E1C30}"/>
              </a:ext>
            </a:extLst>
          </p:cNvPr>
          <p:cNvSpPr txBox="1"/>
          <p:nvPr/>
        </p:nvSpPr>
        <p:spPr>
          <a:xfrm>
            <a:off x="9152143" y="5198577"/>
            <a:ext cx="22904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dirty="0" err="1">
                <a:ea typeface="맑은 고딕"/>
              </a:rPr>
              <a:t>Output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Layer</a:t>
            </a:r>
            <a:r>
              <a:rPr lang="ko-KR" altLang="en-US" sz="1400" dirty="0">
                <a:ea typeface="맑은 고딕"/>
              </a:rPr>
              <a:t>(</a:t>
            </a:r>
            <a:r>
              <a:rPr lang="ko-KR" altLang="en-US" sz="1400" dirty="0" err="1">
                <a:ea typeface="맑은 고딕"/>
              </a:rPr>
              <a:t>출력층</a:t>
            </a:r>
            <a:r>
              <a:rPr lang="ko-KR" altLang="en-US" sz="1400" dirty="0">
                <a:ea typeface="맑은 고딕"/>
              </a:rPr>
              <a:t>)</a:t>
            </a:r>
          </a:p>
          <a:p>
            <a:pPr algn="ctr"/>
            <a:r>
              <a:rPr lang="ko-KR" altLang="en-US" sz="1400" dirty="0">
                <a:ea typeface="맑은 고딕"/>
              </a:rPr>
              <a:t>수능 수학 성적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3E349-544E-88FE-AC14-6F22E8C2A515}"/>
              </a:ext>
            </a:extLst>
          </p:cNvPr>
          <p:cNvSpPr txBox="1"/>
          <p:nvPr/>
        </p:nvSpPr>
        <p:spPr>
          <a:xfrm>
            <a:off x="6546575" y="461617"/>
            <a:ext cx="20253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W</a:t>
            </a:r>
            <a:r>
              <a:rPr lang="ko-KR" altLang="en-US" dirty="0">
                <a:ea typeface="맑은 고딕"/>
              </a:rPr>
              <a:t> = 가중치</a:t>
            </a:r>
            <a:endParaRPr 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9E29B6-7BBB-2358-60B6-84F8728C75BC}"/>
              </a:ext>
            </a:extLst>
          </p:cNvPr>
          <p:cNvSpPr txBox="1"/>
          <p:nvPr/>
        </p:nvSpPr>
        <p:spPr>
          <a:xfrm>
            <a:off x="6182140" y="1831008"/>
            <a:ext cx="37812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활성화 함수 </a:t>
            </a:r>
            <a:r>
              <a:rPr lang="ko-KR" altLang="en-US" dirty="0" err="1">
                <a:ea typeface="맑은 고딕"/>
              </a:rPr>
              <a:t>H</a:t>
            </a:r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t</a:t>
            </a:r>
            <a:r>
              <a:rPr lang="ko-KR" altLang="en-US" dirty="0">
                <a:ea typeface="맑은 고딕"/>
              </a:rPr>
              <a:t>) = 0 (</a:t>
            </a:r>
            <a:r>
              <a:rPr lang="ko-KR" altLang="en-US" dirty="0" err="1">
                <a:ea typeface="맑은 고딕"/>
              </a:rPr>
              <a:t>t</a:t>
            </a:r>
            <a:r>
              <a:rPr lang="ko-KR" altLang="en-US" dirty="0">
                <a:ea typeface="맑은 고딕"/>
              </a:rPr>
              <a:t>&lt;80)</a:t>
            </a:r>
          </a:p>
          <a:p>
            <a:r>
              <a:rPr lang="ko-KR" altLang="en-US" dirty="0">
                <a:ea typeface="맑은 고딕"/>
              </a:rPr>
              <a:t>                         1 (</a:t>
            </a:r>
            <a:r>
              <a:rPr lang="ko-KR" altLang="en-US" dirty="0" err="1">
                <a:ea typeface="맑은 고딕"/>
              </a:rPr>
              <a:t>t</a:t>
            </a:r>
            <a:r>
              <a:rPr lang="ko-KR" altLang="en-US" dirty="0">
                <a:ea typeface="맑은 고딕"/>
              </a:rPr>
              <a:t>&gt;80)</a:t>
            </a:r>
          </a:p>
        </p:txBody>
      </p:sp>
      <p:sp>
        <p:nvSpPr>
          <p:cNvPr id="27" name="순서도: 지연 26">
            <a:extLst>
              <a:ext uri="{FF2B5EF4-FFF2-40B4-BE49-F238E27FC236}">
                <a16:creationId xmlns:a16="http://schemas.microsoft.com/office/drawing/2014/main" id="{386ED355-2F49-C2DE-7683-534436A3C466}"/>
              </a:ext>
            </a:extLst>
          </p:cNvPr>
          <p:cNvSpPr/>
          <p:nvPr/>
        </p:nvSpPr>
        <p:spPr>
          <a:xfrm>
            <a:off x="5999501" y="3332502"/>
            <a:ext cx="938695" cy="993910"/>
          </a:xfrm>
          <a:prstGeom prst="flowChartDelay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ea typeface="맑은 고딕"/>
              </a:rPr>
              <a:t>0</a:t>
            </a:r>
            <a:endParaRPr lang="ko-KR" dirty="0"/>
          </a:p>
        </p:txBody>
      </p:sp>
      <p:sp>
        <p:nvSpPr>
          <p:cNvPr id="30" name="순서도: 지연 29">
            <a:extLst>
              <a:ext uri="{FF2B5EF4-FFF2-40B4-BE49-F238E27FC236}">
                <a16:creationId xmlns:a16="http://schemas.microsoft.com/office/drawing/2014/main" id="{7704DF3C-80E7-45B5-1269-19D2396D2800}"/>
              </a:ext>
            </a:extLst>
          </p:cNvPr>
          <p:cNvSpPr/>
          <p:nvPr/>
        </p:nvSpPr>
        <p:spPr>
          <a:xfrm>
            <a:off x="5999501" y="5220936"/>
            <a:ext cx="938695" cy="960780"/>
          </a:xfrm>
          <a:prstGeom prst="flowChartDelay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ea typeface="맑은 고딕"/>
              </a:rPr>
              <a:t>1</a:t>
            </a:r>
            <a:endParaRPr 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46929C-611A-A6C4-5C0C-A94E380A96CC}"/>
              </a:ext>
            </a:extLst>
          </p:cNvPr>
          <p:cNvSpPr txBox="1"/>
          <p:nvPr/>
        </p:nvSpPr>
        <p:spPr>
          <a:xfrm>
            <a:off x="6546575" y="1024834"/>
            <a:ext cx="33505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X1*w1 + x2*w2 = t1</a:t>
            </a:r>
          </a:p>
          <a:p>
            <a:r>
              <a:rPr lang="ko-KR" dirty="0">
                <a:latin typeface="Malgun Gothic"/>
                <a:ea typeface="Malgun Gothic"/>
              </a:rPr>
              <a:t>X1*</a:t>
            </a:r>
            <a:r>
              <a:rPr lang="en-US" altLang="ko-KR" dirty="0">
                <a:latin typeface="Malgun Gothic"/>
                <a:ea typeface="Malgun Gothic"/>
              </a:rPr>
              <a:t>w3</a:t>
            </a:r>
            <a:r>
              <a:rPr lang="ko-KR" dirty="0">
                <a:latin typeface="Malgun Gothic"/>
                <a:ea typeface="Malgun Gothic"/>
              </a:rPr>
              <a:t> + x2*</a:t>
            </a:r>
            <a:r>
              <a:rPr lang="en-US" altLang="ko-KR" dirty="0">
                <a:latin typeface="Malgun Gothic"/>
                <a:ea typeface="Malgun Gothic"/>
              </a:rPr>
              <a:t>w4</a:t>
            </a:r>
            <a:r>
              <a:rPr lang="ko-KR" dirty="0">
                <a:latin typeface="Malgun Gothic"/>
                <a:ea typeface="Malgun Gothic"/>
              </a:rPr>
              <a:t> = </a:t>
            </a:r>
            <a:r>
              <a:rPr lang="en-US" altLang="ko-KR" dirty="0">
                <a:latin typeface="Malgun Gothic"/>
                <a:ea typeface="Malgun Gothic"/>
              </a:rPr>
              <a:t>t2</a:t>
            </a:r>
            <a:endParaRPr lang="en-US" dirty="0">
              <a:ea typeface="+mn-lt"/>
              <a:cs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7A53B049-955D-F336-7FBF-B35D0889BEE6}"/>
                  </a:ext>
                </a:extLst>
              </p14:cNvPr>
              <p14:cNvContentPartPr/>
              <p14:nvPr/>
            </p14:nvContentPartPr>
            <p14:xfrm>
              <a:off x="8680173" y="2367591"/>
              <a:ext cx="95249" cy="9524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7A53B049-955D-F336-7FBF-B35D0889BE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61423" y="2342528"/>
                <a:ext cx="132374" cy="59149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4B4A656-7FAA-FD5A-9910-8A07422863C7}"/>
              </a:ext>
            </a:extLst>
          </p:cNvPr>
          <p:cNvSpPr txBox="1"/>
          <p:nvPr/>
        </p:nvSpPr>
        <p:spPr>
          <a:xfrm>
            <a:off x="4379982" y="3397110"/>
            <a:ext cx="611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0.4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7F617CF-1467-61BA-7591-E58A83001A1E}"/>
              </a:ext>
            </a:extLst>
          </p:cNvPr>
          <p:cNvSpPr/>
          <p:nvPr/>
        </p:nvSpPr>
        <p:spPr>
          <a:xfrm>
            <a:off x="10641493" y="3148493"/>
            <a:ext cx="795129" cy="79513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a typeface="맑은 고딕"/>
              </a:rPr>
              <a:t>88</a:t>
            </a:r>
            <a:endParaRPr 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363051-1BEB-4FAE-1819-61639A42579D}"/>
              </a:ext>
            </a:extLst>
          </p:cNvPr>
          <p:cNvSpPr txBox="1"/>
          <p:nvPr/>
        </p:nvSpPr>
        <p:spPr>
          <a:xfrm>
            <a:off x="9847882" y="2835272"/>
            <a:ext cx="22904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dirty="0">
                <a:ea typeface="맑은 고딕"/>
              </a:rPr>
              <a:t>실제 수능 수학 성적</a:t>
            </a:r>
          </a:p>
        </p:txBody>
      </p:sp>
    </p:spTree>
    <p:extLst>
      <p:ext uri="{BB962C8B-B14F-4D97-AF65-F5344CB8AC3E}">
        <p14:creationId xmlns:p14="http://schemas.microsoft.com/office/powerpoint/2010/main" val="3100480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8D626-7A67-A10B-CEAF-131770FD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손실함수</a:t>
            </a:r>
            <a:endParaRPr lang="en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88BF8B-DE94-B6C4-9308-8FAD70AE9D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0740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ko-KR" altLang="en-US" dirty="0"/>
                  <a:t>순전파 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주어진 입력이 입력층으로부터 은닉층을 지나 출력층에서 </a:t>
                </a:r>
                <a:r>
                  <a:rPr lang="ko-KR" altLang="en-US" dirty="0" err="1"/>
                  <a:t>예측값을</a:t>
                </a:r>
                <a:r>
                  <a:rPr lang="ko-KR" altLang="en-US" dirty="0"/>
                  <a:t> 얻는 과정</a:t>
                </a:r>
                <a:endParaRPr lang="en-US" altLang="ko-KR" dirty="0"/>
              </a:p>
              <a:p>
                <a:r>
                  <a:rPr lang="ko-KR" altLang="en-US" dirty="0" err="1"/>
                  <a:t>역전파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출력층에서 </a:t>
                </a:r>
                <a:r>
                  <a:rPr lang="ko-KR" altLang="en-US" dirty="0" err="1"/>
                  <a:t>입력층</a:t>
                </a:r>
                <a:r>
                  <a:rPr lang="ko-KR" altLang="en-US" dirty="0"/>
                  <a:t> 방향으로 오차를 전파시키며 각 층의 가중치를 업데이트하는 과정</a:t>
                </a:r>
                <a:endParaRPr lang="en-US" altLang="ko-KR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ko-KR" altLang="en-US" dirty="0"/>
                  <a:t>손실함수 종류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ko-KR" altLang="en-US" dirty="0"/>
                  <a:t>평균 제곱오차</a:t>
                </a:r>
                <a:r>
                  <a:rPr lang="en-US" altLang="ko-KR" dirty="0"/>
                  <a:t>(MSE), </a:t>
                </a:r>
                <a:r>
                  <a:rPr lang="ko-KR" altLang="en-US" dirty="0"/>
                  <a:t>이진 크로스 엔트로피</a:t>
                </a:r>
                <a:r>
                  <a:rPr lang="en-US" altLang="ko-KR" dirty="0"/>
                  <a:t>(Binary cross entropy), </a:t>
                </a:r>
                <a:r>
                  <a:rPr lang="ko-KR" altLang="en-US" dirty="0" err="1"/>
                  <a:t>카테고리컬</a:t>
                </a:r>
                <a:r>
                  <a:rPr lang="ko-KR" altLang="en-US" dirty="0"/>
                  <a:t> 크로스 엔트로피</a:t>
                </a:r>
                <a:r>
                  <a:rPr lang="en-US" altLang="ko-KR" dirty="0"/>
                  <a:t>(Categorical cross entropy) </a:t>
                </a:r>
                <a:r>
                  <a:rPr lang="ko-KR" altLang="en-US" dirty="0"/>
                  <a:t>등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MSE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𝑝𝑟𝑒𝑑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𝑡𝑎𝑟𝑔𝑒𝑡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K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88BF8B-DE94-B6C4-9308-8FAD70AE9D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07404"/>
              </a:xfrm>
              <a:blipFill>
                <a:blip r:embed="rId2"/>
                <a:stretch>
                  <a:fillRect l="-1206" t="-3158" b="-1184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586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38AD8-A4F0-1591-D8D1-F4C88439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순전파</a:t>
            </a:r>
          </a:p>
        </p:txBody>
      </p:sp>
      <p:pic>
        <p:nvPicPr>
          <p:cNvPr id="52" name="그림 52">
            <a:extLst>
              <a:ext uri="{FF2B5EF4-FFF2-40B4-BE49-F238E27FC236}">
                <a16:creationId xmlns:a16="http://schemas.microsoft.com/office/drawing/2014/main" id="{2209206A-0DD2-DB28-7544-12145FFA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6" y="1713090"/>
            <a:ext cx="5047119" cy="2203493"/>
          </a:xfrm>
          <a:prstGeom prst="rect">
            <a:avLst/>
          </a:prstGeom>
        </p:spPr>
      </p:pic>
      <p:pic>
        <p:nvPicPr>
          <p:cNvPr id="54" name="그림 54" descr="텍스트, 오렌지이(가) 표시된 사진&#10;&#10;자동 생성된 설명">
            <a:extLst>
              <a:ext uri="{FF2B5EF4-FFF2-40B4-BE49-F238E27FC236}">
                <a16:creationId xmlns:a16="http://schemas.microsoft.com/office/drawing/2014/main" id="{8EFE45B8-B7D0-C9ED-42CC-DD6F0EABF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810" y="199077"/>
            <a:ext cx="6796155" cy="1160433"/>
          </a:xfrm>
          <a:prstGeom prst="rect">
            <a:avLst/>
          </a:prstGeom>
        </p:spPr>
      </p:pic>
      <p:pic>
        <p:nvPicPr>
          <p:cNvPr id="55" name="그림 55" descr="텍스트이(가) 표시된 사진&#10;&#10;자동 생성된 설명">
            <a:extLst>
              <a:ext uri="{FF2B5EF4-FFF2-40B4-BE49-F238E27FC236}">
                <a16:creationId xmlns:a16="http://schemas.microsoft.com/office/drawing/2014/main" id="{4A6C4340-69D5-4DCB-F0EF-5CE920449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742" y="1544776"/>
            <a:ext cx="3881644" cy="1095927"/>
          </a:xfrm>
          <a:prstGeom prst="rect">
            <a:avLst/>
          </a:prstGeom>
        </p:spPr>
      </p:pic>
      <p:pic>
        <p:nvPicPr>
          <p:cNvPr id="56" name="그림 56">
            <a:extLst>
              <a:ext uri="{FF2B5EF4-FFF2-40B4-BE49-F238E27FC236}">
                <a16:creationId xmlns:a16="http://schemas.microsoft.com/office/drawing/2014/main" id="{B79170A4-193F-2319-4022-EE304D768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226" y="2848961"/>
            <a:ext cx="6564242" cy="928166"/>
          </a:xfrm>
          <a:prstGeom prst="rect">
            <a:avLst/>
          </a:prstGeom>
        </p:spPr>
      </p:pic>
      <p:pic>
        <p:nvPicPr>
          <p:cNvPr id="57" name="그림 57" descr="텍스트이(가) 표시된 사진&#10;&#10;자동 생성된 설명">
            <a:extLst>
              <a:ext uri="{FF2B5EF4-FFF2-40B4-BE49-F238E27FC236}">
                <a16:creationId xmlns:a16="http://schemas.microsoft.com/office/drawing/2014/main" id="{C96F25E5-6F8E-2E12-FEC2-FAC7E0FD5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2485" y="3955498"/>
            <a:ext cx="3133724" cy="857526"/>
          </a:xfrm>
          <a:prstGeom prst="rect">
            <a:avLst/>
          </a:prstGeom>
        </p:spPr>
      </p:pic>
      <p:pic>
        <p:nvPicPr>
          <p:cNvPr id="58" name="그림 58" descr="텍스트이(가) 표시된 사진&#10;&#10;자동 생성된 설명">
            <a:extLst>
              <a:ext uri="{FF2B5EF4-FFF2-40B4-BE49-F238E27FC236}">
                <a16:creationId xmlns:a16="http://schemas.microsoft.com/office/drawing/2014/main" id="{F860E0DD-BAB6-CB59-F5AC-8A8A42A92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8236" y="4959930"/>
            <a:ext cx="4499113" cy="171830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8FCCA14-0924-A4DC-163D-DE9AF8C7CE28}"/>
              </a:ext>
            </a:extLst>
          </p:cNvPr>
          <p:cNvSpPr txBox="1"/>
          <p:nvPr/>
        </p:nvSpPr>
        <p:spPr>
          <a:xfrm>
            <a:off x="1687443" y="4238485"/>
            <a:ext cx="10866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E</a:t>
            </a:r>
            <a:r>
              <a:rPr lang="ko-KR" altLang="en-US" dirty="0">
                <a:ea typeface="맑은 고딕"/>
              </a:rPr>
              <a:t> = 오차</a:t>
            </a:r>
          </a:p>
        </p:txBody>
      </p:sp>
      <p:pic>
        <p:nvPicPr>
          <p:cNvPr id="60" name="그림 60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6CEDD3D1-1773-5097-61AF-55FE35C713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8920" y="5069784"/>
            <a:ext cx="820945" cy="67199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D506B5F-8D57-29B1-0BC1-24CA2EB678EF}"/>
              </a:ext>
            </a:extLst>
          </p:cNvPr>
          <p:cNvSpPr txBox="1"/>
          <p:nvPr/>
        </p:nvSpPr>
        <p:spPr>
          <a:xfrm>
            <a:off x="781879" y="5265528"/>
            <a:ext cx="16830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Sigmoid</a:t>
            </a:r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x</a:t>
            </a:r>
            <a:r>
              <a:rPr lang="ko-KR" altLang="en-US" dirty="0">
                <a:ea typeface="맑은 고딕"/>
              </a:rPr>
              <a:t>) = </a:t>
            </a:r>
          </a:p>
        </p:txBody>
      </p:sp>
    </p:spTree>
    <p:extLst>
      <p:ext uri="{BB962C8B-B14F-4D97-AF65-F5344CB8AC3E}">
        <p14:creationId xmlns:p14="http://schemas.microsoft.com/office/powerpoint/2010/main" val="2454145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BADF4-3D5E-10D1-B5E8-96B1E6B9F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역전파</a:t>
            </a:r>
            <a:r>
              <a:rPr lang="ko-KR" altLang="en-US" dirty="0">
                <a:ea typeface="맑은 고딕"/>
              </a:rPr>
              <a:t> 학습1(</a:t>
            </a:r>
            <a:r>
              <a:rPr lang="ko-KR" altLang="en-US" sz="3600" dirty="0">
                <a:ea typeface="맑은 고딕"/>
              </a:rPr>
              <a:t>w5업데이트</a:t>
            </a:r>
            <a:r>
              <a:rPr lang="ko-KR" altLang="en-US" dirty="0">
                <a:ea typeface="맑은 고딕"/>
              </a:rPr>
              <a:t>)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6D16C330-4085-10C9-43C7-2DCB340D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117" y="446019"/>
            <a:ext cx="4267200" cy="1092652"/>
          </a:xfrm>
          <a:prstGeom prst="rect">
            <a:avLst/>
          </a:prstGeom>
        </p:spPr>
      </p:pic>
      <p:pic>
        <p:nvPicPr>
          <p:cNvPr id="5" name="그림 5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B02440FD-1C37-2675-0BB5-34FE5EDC0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59" y="1784782"/>
            <a:ext cx="4708814" cy="510830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88A83390-D5A1-A72C-18B9-1D91FB962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069" y="1783432"/>
            <a:ext cx="4388427" cy="596360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84A8A291-6224-E8D8-CE52-FB3F38290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97" y="2861283"/>
            <a:ext cx="5314949" cy="530277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1F7EEA63-D50E-B2EC-D544-93A65EEF4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03" y="3871018"/>
            <a:ext cx="5557404" cy="627547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3215E3B9-0EC1-2B91-CAFA-08E165309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998" y="4692460"/>
            <a:ext cx="2724150" cy="742950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47CD67D6-AA29-1608-2CA7-7BFAF8941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9207" y="4532604"/>
            <a:ext cx="7497920" cy="893853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C64A9EDB-0951-448C-27BE-87B7895AF0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922" y="5713188"/>
            <a:ext cx="6774069" cy="8097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907839-422C-026E-0D10-1974A93B8E69}"/>
              </a:ext>
            </a:extLst>
          </p:cNvPr>
          <p:cNvSpPr txBox="1"/>
          <p:nvPr/>
        </p:nvSpPr>
        <p:spPr>
          <a:xfrm>
            <a:off x="8302487" y="5906050"/>
            <a:ext cx="29309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α = </a:t>
            </a:r>
            <a:r>
              <a:rPr lang="ko-KR" altLang="en-US" dirty="0" err="1">
                <a:ea typeface="맑은 고딕"/>
              </a:rPr>
              <a:t>학습률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0C29EA7-84A0-037E-B92A-DB5AC3D6BFCC}"/>
              </a:ext>
            </a:extLst>
          </p:cNvPr>
          <p:cNvCxnSpPr/>
          <p:nvPr/>
        </p:nvCxnSpPr>
        <p:spPr>
          <a:xfrm>
            <a:off x="5340626" y="2044147"/>
            <a:ext cx="903356" cy="309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ABF82B6-4466-BFAD-DB4B-77D83C5FCC97}"/>
              </a:ext>
            </a:extLst>
          </p:cNvPr>
          <p:cNvCxnSpPr>
            <a:cxnSpLocks/>
          </p:cNvCxnSpPr>
          <p:nvPr/>
        </p:nvCxnSpPr>
        <p:spPr>
          <a:xfrm flipH="1">
            <a:off x="5857461" y="2485886"/>
            <a:ext cx="609600" cy="428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그림 52">
            <a:extLst>
              <a:ext uri="{FF2B5EF4-FFF2-40B4-BE49-F238E27FC236}">
                <a16:creationId xmlns:a16="http://schemas.microsoft.com/office/drawing/2014/main" id="{56958FDB-D10D-C39E-FE94-DA5DE8DA2F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0139" y="2662830"/>
            <a:ext cx="3810249" cy="166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12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7EF8E-CD8B-85B1-6535-564194A6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역전파</a:t>
            </a:r>
            <a:r>
              <a:rPr lang="ko-KR" altLang="en-US" dirty="0">
                <a:ea typeface="맑은 고딕"/>
              </a:rPr>
              <a:t> 학습2(</a:t>
            </a:r>
            <a:r>
              <a:rPr lang="ko-KR" altLang="en-US" sz="3600" dirty="0">
                <a:ea typeface="맑은 고딕"/>
              </a:rPr>
              <a:t>w2업데이트</a:t>
            </a:r>
            <a:r>
              <a:rPr lang="ko-KR" altLang="en-US" dirty="0">
                <a:ea typeface="맑은 고딕"/>
              </a:rPr>
              <a:t>)</a:t>
            </a: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FBC2076-A3DF-B6D0-34BB-F9ACAA685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254" y="544995"/>
            <a:ext cx="4168360" cy="953052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F050FFF-26C2-F20C-0AA4-A72456EF1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77" y="1576801"/>
            <a:ext cx="4091194" cy="1175439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DC81471-9704-0A25-6ED7-316FACFC4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052" y="1634286"/>
            <a:ext cx="4366591" cy="1458035"/>
          </a:xfrm>
          <a:prstGeom prst="rect">
            <a:avLst/>
          </a:prstGeom>
        </p:spPr>
      </p:pic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56590555-DB42-075F-EE18-8950FE601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78" y="3097143"/>
            <a:ext cx="5481982" cy="1381539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939ADC58-2728-BAB4-6BF6-3212D5AE6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6313" y="3862255"/>
            <a:ext cx="5802243" cy="1286969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8A0CE4DE-57FC-D36A-0DCE-A406CDE93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530" y="4921802"/>
            <a:ext cx="5150678" cy="691876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B7C6E5DB-4477-6BEB-97EF-F90FDC831E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966" y="5759616"/>
            <a:ext cx="7889460" cy="80529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8D16419-D21F-5062-271E-5014BD95E4C1}"/>
              </a:ext>
            </a:extLst>
          </p:cNvPr>
          <p:cNvCxnSpPr/>
          <p:nvPr/>
        </p:nvCxnSpPr>
        <p:spPr>
          <a:xfrm>
            <a:off x="5263322" y="2077277"/>
            <a:ext cx="903356" cy="309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F31E8A0-9D7A-A904-50C0-26C7822A44D8}"/>
              </a:ext>
            </a:extLst>
          </p:cNvPr>
          <p:cNvCxnSpPr>
            <a:cxnSpLocks/>
          </p:cNvCxnSpPr>
          <p:nvPr/>
        </p:nvCxnSpPr>
        <p:spPr>
          <a:xfrm flipH="1">
            <a:off x="5934768" y="3115365"/>
            <a:ext cx="2398639" cy="6935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그림 52" descr="텍스트, 손목시계이(가) 표시된 사진&#10;&#10;자동 생성된 설명">
            <a:extLst>
              <a:ext uri="{FF2B5EF4-FFF2-40B4-BE49-F238E27FC236}">
                <a16:creationId xmlns:a16="http://schemas.microsoft.com/office/drawing/2014/main" id="{676B2F69-A16F-64E2-4956-D69C260F7A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6052" y="5147612"/>
            <a:ext cx="3578336" cy="15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81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CF3E0-43CD-0D87-79E2-1F55AD372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기울기 소실(</a:t>
            </a:r>
            <a:r>
              <a:rPr lang="ko-KR" altLang="en-US" dirty="0" err="1">
                <a:ea typeface="맑은 고딕"/>
              </a:rPr>
              <a:t>Vanishing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Gradient</a:t>
            </a:r>
            <a:r>
              <a:rPr lang="ko-KR" altLang="en-US" dirty="0">
                <a:ea typeface="맑은 고딕"/>
              </a:rPr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A63237-9AE1-A2D9-5407-DC1EBF4B0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84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sz="2000" dirty="0" err="1">
                <a:ea typeface="맑은 고딕"/>
              </a:rPr>
              <a:t>역전파</a:t>
            </a:r>
            <a:r>
              <a:rPr lang="ko-KR" altLang="en-US" sz="2000" dirty="0">
                <a:ea typeface="맑은 고딕"/>
              </a:rPr>
              <a:t> 학습은 활성화함수의 </a:t>
            </a:r>
            <a:r>
              <a:rPr lang="ko-KR" altLang="en-US" sz="2000" dirty="0" err="1">
                <a:ea typeface="맑은 고딕"/>
              </a:rPr>
              <a:t>미분값을</a:t>
            </a:r>
            <a:r>
              <a:rPr lang="ko-KR" altLang="en-US" sz="2000" dirty="0">
                <a:ea typeface="맑은 고딕"/>
              </a:rPr>
              <a:t> 고려해서 학습을 하게 되는데 활성화  </a:t>
            </a:r>
            <a:r>
              <a:rPr lang="ko-KR" altLang="en-US" sz="2000" dirty="0" err="1">
                <a:ea typeface="맑은 고딕"/>
              </a:rPr>
              <a:t>함수중에</a:t>
            </a:r>
            <a:r>
              <a:rPr lang="ko-KR" altLang="en-US" sz="2000" dirty="0">
                <a:ea typeface="맑은 고딕"/>
              </a:rPr>
              <a:t> 기울기가 항상 1보다 작은 활성화함수를 사용한 깊은 인공 신경망은 학습이 제대로 되지 않는 현상 </a:t>
            </a:r>
          </a:p>
        </p:txBody>
      </p:sp>
      <p:pic>
        <p:nvPicPr>
          <p:cNvPr id="7" name="그림 7" descr="텍스트, 나이프이(가) 표시된 사진&#10;&#10;자동 생성된 설명">
            <a:extLst>
              <a:ext uri="{FF2B5EF4-FFF2-40B4-BE49-F238E27FC236}">
                <a16:creationId xmlns:a16="http://schemas.microsoft.com/office/drawing/2014/main" id="{473FF8ED-0CCC-93B4-BE6F-6C2F5D85E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705" y="2522013"/>
            <a:ext cx="7573991" cy="404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23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0B8AF-0EE5-78DF-045C-F4DA1A83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DA7B8-5581-829C-A166-114E63D20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인간처럼 생각할 수 있는 기계를 만드는 분야</a:t>
            </a:r>
            <a:endParaRPr lang="en-US" altLang="ko-KR" dirty="0"/>
          </a:p>
        </p:txBody>
      </p:sp>
      <p:pic>
        <p:nvPicPr>
          <p:cNvPr id="5" name="Picture 4" descr="A close-up of a computer&#10;&#10;Description automatically generated">
            <a:extLst>
              <a:ext uri="{FF2B5EF4-FFF2-40B4-BE49-F238E27FC236}">
                <a16:creationId xmlns:a16="http://schemas.microsoft.com/office/drawing/2014/main" id="{9B243033-8F59-8646-586E-25DD47C6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1435"/>
            <a:ext cx="8501173" cy="366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40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5A07B-45F4-65D0-B34A-A73445A4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Step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function</a:t>
            </a:r>
            <a:r>
              <a:rPr lang="ko-KR" altLang="en-US" dirty="0">
                <a:ea typeface="맑은 고딕"/>
              </a:rPr>
              <a:t>(계단 함수)</a:t>
            </a:r>
            <a:endParaRPr lang="ko-KR" dirty="0"/>
          </a:p>
        </p:txBody>
      </p:sp>
      <p:pic>
        <p:nvPicPr>
          <p:cNvPr id="4" name="그림 4" descr="쇼지, 낱말맞추기게임, 바둑판식이(가) 표시된 사진&#10;&#10;자동 생성된 설명">
            <a:extLst>
              <a:ext uri="{FF2B5EF4-FFF2-40B4-BE49-F238E27FC236}">
                <a16:creationId xmlns:a16="http://schemas.microsoft.com/office/drawing/2014/main" id="{C5C73B22-7047-8D42-4611-19871A75C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593" y="1637582"/>
            <a:ext cx="7085162" cy="4776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CB823F-DC75-E495-9A39-0B628BD2DB00}"/>
              </a:ext>
            </a:extLst>
          </p:cNvPr>
          <p:cNvSpPr txBox="1"/>
          <p:nvPr/>
        </p:nvSpPr>
        <p:spPr>
          <a:xfrm>
            <a:off x="468702" y="2265871"/>
            <a:ext cx="392214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 err="1">
                <a:ea typeface="맑은 고딕"/>
              </a:rPr>
              <a:t>f</a:t>
            </a:r>
            <a:r>
              <a:rPr lang="ko-KR" altLang="en-US" sz="3200" dirty="0">
                <a:ea typeface="맑은 고딕"/>
              </a:rPr>
              <a:t>(</a:t>
            </a:r>
            <a:r>
              <a:rPr lang="ko-KR" altLang="en-US" sz="3200" dirty="0" err="1">
                <a:ea typeface="맑은 고딕"/>
              </a:rPr>
              <a:t>x</a:t>
            </a:r>
            <a:r>
              <a:rPr lang="ko-KR" altLang="en-US" sz="3200" dirty="0">
                <a:ea typeface="맑은 고딕"/>
              </a:rPr>
              <a:t>) = 1 (</a:t>
            </a:r>
            <a:r>
              <a:rPr lang="ko-KR" altLang="en-US" sz="3200" dirty="0" err="1">
                <a:ea typeface="맑은 고딕"/>
              </a:rPr>
              <a:t>x</a:t>
            </a:r>
            <a:r>
              <a:rPr lang="ko-KR" altLang="en-US" sz="3200" dirty="0">
                <a:ea typeface="맑은 고딕"/>
              </a:rPr>
              <a:t>&gt;0)</a:t>
            </a:r>
          </a:p>
          <a:p>
            <a:r>
              <a:rPr lang="ko-KR" altLang="en-US" sz="3200" dirty="0">
                <a:ea typeface="맑은 고딕"/>
              </a:rPr>
              <a:t>        0 (</a:t>
            </a:r>
            <a:r>
              <a:rPr lang="ko-KR" altLang="en-US" sz="3200" dirty="0" err="1">
                <a:ea typeface="맑은 고딕"/>
              </a:rPr>
              <a:t>x</a:t>
            </a:r>
            <a:r>
              <a:rPr lang="ko-KR" altLang="en-US" sz="3200" dirty="0">
                <a:ea typeface="맑은 고딕"/>
              </a:rPr>
              <a:t>&lt;0)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27A71F28-BB8E-E9F7-1F1A-1DC751430399}"/>
                  </a:ext>
                </a:extLst>
              </p14:cNvPr>
              <p14:cNvContentPartPr/>
              <p14:nvPr/>
            </p14:nvContentPartPr>
            <p14:xfrm>
              <a:off x="2441509" y="2662557"/>
              <a:ext cx="161925" cy="1905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27A71F28-BB8E-E9F7-1F1A-1DC7514303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3024" y="2635887"/>
                <a:ext cx="198524" cy="729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9353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5B1F2-D0A1-557A-7CF4-DCDC3D928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Sigmoid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function</a:t>
            </a:r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시그모이드</a:t>
            </a:r>
            <a:r>
              <a:rPr lang="ko-KR" altLang="en-US" dirty="0">
                <a:ea typeface="맑은 고딕"/>
              </a:rPr>
              <a:t> 함수)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F740AE47-9802-5DFD-A8D3-8E62EED9D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853" y="1594449"/>
            <a:ext cx="7502105" cy="5006196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37844BB1-8CD3-3B85-3FAB-E4DDEF3A2C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4" r="8304" b="-1177"/>
          <a:stretch/>
        </p:blipFill>
        <p:spPr>
          <a:xfrm>
            <a:off x="109268" y="2233673"/>
            <a:ext cx="4397032" cy="15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B70F7-7398-C4D9-12D2-D23DAB4E5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>
                <a:ea typeface="맑은 고딕"/>
              </a:rPr>
              <a:t>Hyperbolic</a:t>
            </a:r>
            <a:r>
              <a:rPr lang="ko-KR" altLang="en-US" sz="3600" dirty="0">
                <a:ea typeface="맑은 고딕"/>
              </a:rPr>
              <a:t> </a:t>
            </a:r>
            <a:r>
              <a:rPr lang="ko-KR" altLang="en-US" sz="3600" dirty="0" err="1">
                <a:ea typeface="맑은 고딕"/>
              </a:rPr>
              <a:t>tangent</a:t>
            </a:r>
            <a:r>
              <a:rPr lang="ko-KR" altLang="en-US" sz="3600" dirty="0">
                <a:ea typeface="맑은 고딕"/>
              </a:rPr>
              <a:t> </a:t>
            </a:r>
            <a:r>
              <a:rPr lang="ko-KR" altLang="en-US" sz="3600" dirty="0" err="1">
                <a:ea typeface="맑은 고딕"/>
              </a:rPr>
              <a:t>function</a:t>
            </a:r>
            <a:r>
              <a:rPr lang="ko-KR" altLang="en-US" sz="3600" dirty="0">
                <a:ea typeface="맑은 고딕"/>
              </a:rPr>
              <a:t>(쌍곡선 탄젠트 함수)</a:t>
            </a:r>
            <a:endParaRPr lang="ko-KR" altLang="en-US" sz="3600" dirty="0" err="1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F95E56CF-E656-0F41-3821-4B9A602E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155" y="1526973"/>
            <a:ext cx="7962181" cy="5141149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486CF7FB-8E80-4A36-61A1-0694E8807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7" r="13194" b="1116"/>
          <a:stretch/>
        </p:blipFill>
        <p:spPr>
          <a:xfrm>
            <a:off x="339306" y="1940074"/>
            <a:ext cx="3865386" cy="226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03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CFA4A-D447-7205-5EF0-A2E3FF75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ReLU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funcition</a:t>
            </a:r>
            <a:endParaRPr lang="ko-KR" altLang="en-US" dirty="0" err="1"/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A5CEAE6-88CC-A5F7-C088-540BC28BE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1" r="9948" b="-833"/>
          <a:stretch/>
        </p:blipFill>
        <p:spPr>
          <a:xfrm>
            <a:off x="6526570" y="187644"/>
            <a:ext cx="4167148" cy="3362933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5E60E386-E0B3-0750-5870-25AF99338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88" y="3342010"/>
            <a:ext cx="9965634" cy="326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03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03020-09A1-D993-888E-37FAA5EE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LeakyReLU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DF782D7B-CA42-28F0-A5AF-9BA852470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514" y="1707028"/>
            <a:ext cx="7286444" cy="4795415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B02B46C-8E6D-9EF3-F689-0C787361EC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84" t="16634" r="7163" b="61875"/>
          <a:stretch/>
        </p:blipFill>
        <p:spPr>
          <a:xfrm>
            <a:off x="267420" y="2090860"/>
            <a:ext cx="4484488" cy="105315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49D8E1D-D3A4-C378-0CA1-9B274CFC2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03" t="68750" r="8266" b="6875"/>
          <a:stretch/>
        </p:blipFill>
        <p:spPr>
          <a:xfrm>
            <a:off x="209910" y="3246582"/>
            <a:ext cx="4386102" cy="12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24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5F54C-7A34-6638-7F34-6CAA5785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Malgun Gothic"/>
                <a:ea typeface="Malgun Gothic"/>
              </a:rPr>
              <a:t>ELU function</a:t>
            </a:r>
            <a:endParaRPr lang="ko-KR" dirty="0">
              <a:latin typeface="Malgun Gothic"/>
              <a:ea typeface="Malgun Gothic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937BD5D2-BEDF-55FA-510F-EA4BF134F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419" y="1376349"/>
            <a:ext cx="7933426" cy="5226736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70AF7B9-20FF-5590-F246-842B28A7D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19" t="27419" r="9302" b="52150"/>
          <a:stretch/>
        </p:blipFill>
        <p:spPr>
          <a:xfrm>
            <a:off x="195532" y="1634537"/>
            <a:ext cx="4009892" cy="804024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89B574B-C367-E2E3-B52D-6C5CEB3DF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80" t="72560" r="9931" b="4808"/>
          <a:stretch/>
        </p:blipFill>
        <p:spPr>
          <a:xfrm>
            <a:off x="195532" y="2668621"/>
            <a:ext cx="4124976" cy="97752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E6001DD-2139-198A-A3F5-6D34C58C499B}"/>
              </a:ext>
            </a:extLst>
          </p:cNvPr>
          <p:cNvGrpSpPr/>
          <p:nvPr/>
        </p:nvGrpSpPr>
        <p:grpSpPr>
          <a:xfrm>
            <a:off x="749789" y="4542078"/>
            <a:ext cx="1587700" cy="390525"/>
            <a:chOff x="749789" y="4542078"/>
            <a:chExt cx="1587700" cy="390525"/>
          </a:xfrm>
        </p:grpSpPr>
        <p:pic>
          <p:nvPicPr>
            <p:cNvPr id="7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3C017B71-980A-80D5-61C2-DB4D6321E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290" t="37517" r="32112" b="55109"/>
            <a:stretch/>
          </p:blipFill>
          <p:spPr>
            <a:xfrm>
              <a:off x="749789" y="4595241"/>
              <a:ext cx="792344" cy="290132"/>
            </a:xfrm>
            <a:prstGeom prst="rect">
              <a:avLst/>
            </a:prstGeom>
          </p:spPr>
        </p:pic>
        <p:pic>
          <p:nvPicPr>
            <p:cNvPr id="9" name="그림 9">
              <a:extLst>
                <a:ext uri="{FF2B5EF4-FFF2-40B4-BE49-F238E27FC236}">
                  <a16:creationId xmlns:a16="http://schemas.microsoft.com/office/drawing/2014/main" id="{47F39865-42E4-3AAF-F308-25E30F169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6964" y="4542078"/>
              <a:ext cx="390525" cy="39052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ABFBCC-C665-3A27-AF46-024B054D1AC6}"/>
              </a:ext>
            </a:extLst>
          </p:cNvPr>
          <p:cNvSpPr txBox="1"/>
          <p:nvPr/>
        </p:nvSpPr>
        <p:spPr>
          <a:xfrm>
            <a:off x="1590136" y="45950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ea typeface="맑은 고딕"/>
              </a:rPr>
              <a:t>=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179876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BCB1F-685B-47F5-0303-3CC2B1A0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01B7C-C483-DA84-8AB6-C24115534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KR" dirty="0"/>
              <a:t>gd</a:t>
            </a:r>
          </a:p>
          <a:p>
            <a:r>
              <a:rPr lang="en-US" dirty="0"/>
              <a:t>M</a:t>
            </a:r>
            <a:r>
              <a:rPr lang="en-KR" dirty="0"/>
              <a:t>omentum</a:t>
            </a:r>
          </a:p>
          <a:p>
            <a:r>
              <a:rPr lang="en-US" dirty="0"/>
              <a:t>A</a:t>
            </a:r>
            <a:r>
              <a:rPr lang="en-KR" dirty="0"/>
              <a:t>dam</a:t>
            </a:r>
          </a:p>
        </p:txBody>
      </p:sp>
    </p:spTree>
    <p:extLst>
      <p:ext uri="{BB962C8B-B14F-4D97-AF65-F5344CB8AC3E}">
        <p14:creationId xmlns:p14="http://schemas.microsoft.com/office/powerpoint/2010/main" val="499771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4405-BE74-469A-63CB-C24784F4A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데이터</a:t>
            </a:r>
            <a:r>
              <a:rPr lang="en-US" dirty="0"/>
              <a:t> split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0AECB-DB31-53B6-4C1E-F3E911526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훈련을 시키기 위해서 데이터를 </a:t>
            </a:r>
            <a:r>
              <a:rPr lang="en-US" altLang="ko-KR" dirty="0"/>
              <a:t>train data, validation data, test data</a:t>
            </a:r>
            <a:r>
              <a:rPr lang="ko-KR" altLang="en-US" dirty="0"/>
              <a:t>로 </a:t>
            </a:r>
            <a:r>
              <a:rPr lang="ko-KR" altLang="en-US" dirty="0" err="1"/>
              <a:t>분류시켜야</a:t>
            </a:r>
            <a:r>
              <a:rPr lang="ko-KR" altLang="en-US" dirty="0"/>
              <a:t> 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Train data : </a:t>
            </a:r>
            <a:r>
              <a:rPr lang="ko-KR" altLang="en-US" dirty="0"/>
              <a:t>인공지능 모델을 학습시키기 위한 데이터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Validation data :</a:t>
            </a:r>
            <a:r>
              <a:rPr lang="ko-KR" altLang="en-US" dirty="0"/>
              <a:t> 인공지능 모델의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조정을 위한 데이터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Test data : </a:t>
            </a:r>
            <a:r>
              <a:rPr lang="ko-KR" altLang="en-US" dirty="0"/>
              <a:t>최종 훈련된 인공지능 모델의 성능 평가를 위한 데이터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데이터가 많이 없던 시절에는 </a:t>
            </a:r>
            <a:r>
              <a:rPr lang="en-US" altLang="ko-KR" dirty="0"/>
              <a:t>6:2:2</a:t>
            </a:r>
            <a:r>
              <a:rPr lang="ko-KR" altLang="en-US" dirty="0" err="1"/>
              <a:t>처럼</a:t>
            </a:r>
            <a:r>
              <a:rPr lang="ko-KR" altLang="en-US" dirty="0"/>
              <a:t> 검증과 테스트를 위해 많은 데이터를 할당해주는 편이였음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그러나 현재는 </a:t>
            </a:r>
            <a:r>
              <a:rPr lang="en-US" altLang="ko-KR" dirty="0"/>
              <a:t>test data</a:t>
            </a:r>
            <a:r>
              <a:rPr lang="ko-KR" altLang="en-US" dirty="0"/>
              <a:t>는 거의 할당해주지 않고 </a:t>
            </a:r>
            <a:r>
              <a:rPr lang="en-US" altLang="ko-KR" dirty="0"/>
              <a:t>9:1</a:t>
            </a:r>
            <a:r>
              <a:rPr lang="ko-KR" altLang="en-US" dirty="0"/>
              <a:t>정도로 할당하거나 </a:t>
            </a:r>
            <a:r>
              <a:rPr lang="en-US" altLang="ko-KR" dirty="0"/>
              <a:t>k-fold </a:t>
            </a:r>
            <a:r>
              <a:rPr lang="ko-KR" altLang="en-US" dirty="0"/>
              <a:t>방법을 활용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859863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2BDE7-0C7E-3A0D-21F4-2A621FE8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KR" dirty="0"/>
              <a:t>poch과 batch size</a:t>
            </a:r>
          </a:p>
        </p:txBody>
      </p:sp>
      <p:pic>
        <p:nvPicPr>
          <p:cNvPr id="5" name="Content Placeholder 4" descr="A diagram of a rectangular object with numbers and a red line&#10;&#10;Description automatically generated">
            <a:extLst>
              <a:ext uri="{FF2B5EF4-FFF2-40B4-BE49-F238E27FC236}">
                <a16:creationId xmlns:a16="http://schemas.microsoft.com/office/drawing/2014/main" id="{D00DD5CC-273F-5C20-28FD-79FD70829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050" y="3937794"/>
            <a:ext cx="8089900" cy="1752600"/>
          </a:xfrm>
        </p:spPr>
      </p:pic>
      <p:sp>
        <p:nvSpPr>
          <p:cNvPr id="6" name="Right Bracket 5">
            <a:extLst>
              <a:ext uri="{FF2B5EF4-FFF2-40B4-BE49-F238E27FC236}">
                <a16:creationId xmlns:a16="http://schemas.microsoft.com/office/drawing/2014/main" id="{18FE5D86-EF81-8583-FDE9-3E51A55D8955}"/>
              </a:ext>
            </a:extLst>
          </p:cNvPr>
          <p:cNvSpPr/>
          <p:nvPr/>
        </p:nvSpPr>
        <p:spPr>
          <a:xfrm rot="5400000">
            <a:off x="5849259" y="1960224"/>
            <a:ext cx="508000" cy="7561945"/>
          </a:xfrm>
          <a:prstGeom prst="rightBracket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2A54E-D450-3A99-6137-2B53FFCA3323}"/>
              </a:ext>
            </a:extLst>
          </p:cNvPr>
          <p:cNvSpPr txBox="1"/>
          <p:nvPr/>
        </p:nvSpPr>
        <p:spPr>
          <a:xfrm>
            <a:off x="4823004" y="6135523"/>
            <a:ext cx="2560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b="1" dirty="0">
                <a:solidFill>
                  <a:schemeClr val="accent1"/>
                </a:solidFill>
              </a:rPr>
              <a:t>Iteration(step) : 10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3A169D-B2A5-9EB2-AC89-6FD58813F22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8603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dirty="0"/>
              <a:t>Epoch : 전체 데이터에 대해서 순전파와 역전파가 끝난 상태</a:t>
            </a:r>
          </a:p>
          <a:p>
            <a:r>
              <a:rPr lang="en-US" dirty="0"/>
              <a:t>B</a:t>
            </a:r>
            <a:r>
              <a:rPr lang="en-KR" dirty="0"/>
              <a:t>atch size : 몇 개의 데이터 단위로 parameter를 업데이트 할 지 설정</a:t>
            </a:r>
          </a:p>
          <a:p>
            <a:r>
              <a:rPr lang="en-US" dirty="0"/>
              <a:t>I</a:t>
            </a:r>
            <a:r>
              <a:rPr lang="en-KR" dirty="0"/>
              <a:t>teration / step : 한 번의 Epoch을 끝내기 위하여 필요한 batch의 수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70962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EEA0-55FF-F2F6-9F2B-6F3F0BF6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Over fitting &amp; Under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0D72C-CFE9-CDD9-B8F9-C2C934752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Over fitting(과대적합</a:t>
            </a:r>
            <a:r>
              <a:rPr lang="en-US" altLang="ko-KR" dirty="0"/>
              <a:t>) : </a:t>
            </a:r>
            <a:r>
              <a:rPr lang="ko-KR" altLang="en-US" dirty="0"/>
              <a:t>모델이 </a:t>
            </a:r>
            <a:r>
              <a:rPr lang="en-US" altLang="ko-KR" dirty="0"/>
              <a:t>train data</a:t>
            </a:r>
            <a:r>
              <a:rPr lang="ko-KR" altLang="en-US" dirty="0"/>
              <a:t>에서는 좋은 성능을 내지만 다른 </a:t>
            </a:r>
            <a:r>
              <a:rPr lang="en-US" altLang="ko-KR" dirty="0"/>
              <a:t>data</a:t>
            </a:r>
            <a:r>
              <a:rPr lang="ko-KR" altLang="en-US" dirty="0"/>
              <a:t>에서는 정확도가 떨어지는 현상</a:t>
            </a:r>
            <a:endParaRPr lang="en-US" altLang="ko-KR" dirty="0"/>
          </a:p>
          <a:p>
            <a:r>
              <a:rPr lang="en-US" dirty="0"/>
              <a:t>Under fitting(</a:t>
            </a:r>
            <a:r>
              <a:rPr lang="ko-KR" altLang="en-US" dirty="0"/>
              <a:t>과소적합</a:t>
            </a:r>
            <a:r>
              <a:rPr lang="en-US" altLang="ko-KR" dirty="0"/>
              <a:t>) : </a:t>
            </a:r>
            <a:r>
              <a:rPr lang="ko-KR" altLang="en-US" dirty="0"/>
              <a:t>모델이 모든 </a:t>
            </a:r>
            <a:r>
              <a:rPr lang="en-US" altLang="ko-KR" dirty="0"/>
              <a:t>data</a:t>
            </a:r>
            <a:r>
              <a:rPr lang="ko-KR" altLang="en-US" dirty="0"/>
              <a:t>에서 좋은 성능을 보여주지 못하는 현상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B950B-168B-6B7B-3AFE-CA66FBA61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119" y="3514880"/>
            <a:ext cx="7789762" cy="312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96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E9C03-C692-3D47-6111-C0A8D2F63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518B6-87C6-721E-63C7-7003FE25F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기계가 일일이 코드로 명시하지 않은 동작을 데이터로부터 학습하여 실행할 수 있도록 하는 알고리즘을 개발하는 연구분야 </a:t>
            </a:r>
            <a:r>
              <a:rPr lang="en-US" altLang="ko-KR" dirty="0"/>
              <a:t>(1959)</a:t>
            </a:r>
          </a:p>
          <a:p>
            <a:r>
              <a:rPr lang="ko-KR" altLang="en-US" dirty="0"/>
              <a:t>인공지능의 하위 분야 중에서 지능을 구현하기 위한 소프트웨어를 담당하는 핵심 분야</a:t>
            </a:r>
          </a:p>
          <a:p>
            <a:r>
              <a:rPr lang="ko-KR" altLang="en-US" dirty="0"/>
              <a:t>자동으로 데이터에서 규칙을 학습하는 알고리즘을 연구하는 분야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→ 데이터를 많이 처리할수록 알고리즘이 우수해짐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42700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8991A-83CE-0A9D-42B8-E082AA2D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sz="3600" dirty="0"/>
              <a:t>CNN(Convoultional Neural Network, </a:t>
            </a:r>
            <a:r>
              <a:rPr lang="ko-KR" altLang="en-US" sz="3600" dirty="0" err="1"/>
              <a:t>합성곱</a:t>
            </a:r>
            <a:r>
              <a:rPr lang="ko-KR" altLang="en-US" sz="3600" dirty="0"/>
              <a:t> 신경망</a:t>
            </a:r>
            <a:r>
              <a:rPr lang="en-US" altLang="ko-KR" sz="3600" dirty="0"/>
              <a:t>)</a:t>
            </a:r>
            <a:endParaRPr lang="en-KR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EF45A-92C7-46E4-B467-185E36796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기존 신경망은 위치공간에 대한 정보 손실이 있었음</a:t>
            </a:r>
          </a:p>
          <a:p>
            <a:r>
              <a:rPr lang="en-US" dirty="0"/>
              <a:t>Input </a:t>
            </a:r>
            <a:r>
              <a:rPr lang="en-US" dirty="0" err="1"/>
              <a:t>data를</a:t>
            </a:r>
            <a:r>
              <a:rPr lang="en-US" dirty="0"/>
              <a:t> f</a:t>
            </a:r>
            <a:r>
              <a:rPr lang="en-KR" dirty="0"/>
              <a:t>c layer에 연결하기 전 convolution layer를 통해 이미지의 특징을 추출함</a:t>
            </a:r>
            <a:r>
              <a:rPr lang="en-US" altLang="ko-KR" dirty="0"/>
              <a:t>( </a:t>
            </a:r>
            <a:r>
              <a:rPr lang="ko-KR" altLang="en-US" dirty="0"/>
              <a:t>인간의 시신경을 모방</a:t>
            </a:r>
            <a:r>
              <a:rPr lang="en-US" altLang="ko-KR" dirty="0"/>
              <a:t>)</a:t>
            </a:r>
            <a:endParaRPr lang="en-KR" dirty="0"/>
          </a:p>
        </p:txBody>
      </p:sp>
      <p:pic>
        <p:nvPicPr>
          <p:cNvPr id="5" name="Picture 4" descr="A diagram of a grid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1B669052-8397-DF68-01EC-CFD755789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16" y="3443263"/>
            <a:ext cx="3246089" cy="2868637"/>
          </a:xfrm>
          <a:prstGeom prst="rect">
            <a:avLst/>
          </a:prstGeom>
        </p:spPr>
      </p:pic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D486F1BC-9F42-FE40-C98B-13DD95578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352" y="3383414"/>
            <a:ext cx="5476720" cy="335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05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997E7-7489-C87C-1B59-FAAAD554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 원리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58CE5-8DCD-0432-8ACA-7EE85E716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KR" dirty="0"/>
              <a:t>onvolution layer</a:t>
            </a:r>
          </a:p>
          <a:p>
            <a:pPr marL="0" indent="0">
              <a:buNone/>
            </a:pPr>
            <a:endParaRPr lang="en-KR" dirty="0"/>
          </a:p>
          <a:p>
            <a:r>
              <a:rPr lang="en-KR" dirty="0"/>
              <a:t>pooling layer(max pooling, average poolig , etc.)</a:t>
            </a:r>
          </a:p>
        </p:txBody>
      </p:sp>
    </p:spTree>
    <p:extLst>
      <p:ext uri="{BB962C8B-B14F-4D97-AF65-F5344CB8AC3E}">
        <p14:creationId xmlns:p14="http://schemas.microsoft.com/office/powerpoint/2010/main" val="4291152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14850-9790-6627-0B0D-686990B27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KR" dirty="0"/>
              <a:t>onvolutional layer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BF6A4A7-C18C-D22C-64CA-93CA40867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0660146"/>
              </p:ext>
            </p:extLst>
          </p:nvPr>
        </p:nvGraphicFramePr>
        <p:xfrm>
          <a:off x="357553" y="1825624"/>
          <a:ext cx="4157132" cy="406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283">
                  <a:extLst>
                    <a:ext uri="{9D8B030D-6E8A-4147-A177-3AD203B41FA5}">
                      <a16:colId xmlns:a16="http://schemas.microsoft.com/office/drawing/2014/main" val="3668462754"/>
                    </a:ext>
                  </a:extLst>
                </a:gridCol>
                <a:gridCol w="1039283">
                  <a:extLst>
                    <a:ext uri="{9D8B030D-6E8A-4147-A177-3AD203B41FA5}">
                      <a16:colId xmlns:a16="http://schemas.microsoft.com/office/drawing/2014/main" val="3705986368"/>
                    </a:ext>
                  </a:extLst>
                </a:gridCol>
                <a:gridCol w="1039283">
                  <a:extLst>
                    <a:ext uri="{9D8B030D-6E8A-4147-A177-3AD203B41FA5}">
                      <a16:colId xmlns:a16="http://schemas.microsoft.com/office/drawing/2014/main" val="2298879668"/>
                    </a:ext>
                  </a:extLst>
                </a:gridCol>
                <a:gridCol w="1039283">
                  <a:extLst>
                    <a:ext uri="{9D8B030D-6E8A-4147-A177-3AD203B41FA5}">
                      <a16:colId xmlns:a16="http://schemas.microsoft.com/office/drawing/2014/main" val="4152965410"/>
                    </a:ext>
                  </a:extLst>
                </a:gridCol>
              </a:tblGrid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418481"/>
                  </a:ext>
                </a:extLst>
              </a:tr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67909"/>
                  </a:ext>
                </a:extLst>
              </a:tr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681626"/>
                  </a:ext>
                </a:extLst>
              </a:tr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435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155D9F0-60E7-1D1B-8C09-1B691726FFF4}"/>
              </a:ext>
            </a:extLst>
          </p:cNvPr>
          <p:cNvSpPr txBox="1"/>
          <p:nvPr/>
        </p:nvSpPr>
        <p:spPr>
          <a:xfrm>
            <a:off x="6096000" y="788660"/>
            <a:ext cx="2372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KR" dirty="0"/>
              <a:t>ernel(filter) size : (3,3)</a:t>
            </a:r>
          </a:p>
          <a:p>
            <a:r>
              <a:rPr lang="en-US" dirty="0"/>
              <a:t>S</a:t>
            </a:r>
            <a:r>
              <a:rPr lang="en-KR" dirty="0"/>
              <a:t>tride : 1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E92AACA-56A4-9DB9-14A2-51DDCC504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39425"/>
              </p:ext>
            </p:extLst>
          </p:nvPr>
        </p:nvGraphicFramePr>
        <p:xfrm>
          <a:off x="5232729" y="2304520"/>
          <a:ext cx="3107265" cy="3091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755">
                  <a:extLst>
                    <a:ext uri="{9D8B030D-6E8A-4147-A177-3AD203B41FA5}">
                      <a16:colId xmlns:a16="http://schemas.microsoft.com/office/drawing/2014/main" val="650750893"/>
                    </a:ext>
                  </a:extLst>
                </a:gridCol>
                <a:gridCol w="1035755">
                  <a:extLst>
                    <a:ext uri="{9D8B030D-6E8A-4147-A177-3AD203B41FA5}">
                      <a16:colId xmlns:a16="http://schemas.microsoft.com/office/drawing/2014/main" val="3655804356"/>
                    </a:ext>
                  </a:extLst>
                </a:gridCol>
                <a:gridCol w="1035755">
                  <a:extLst>
                    <a:ext uri="{9D8B030D-6E8A-4147-A177-3AD203B41FA5}">
                      <a16:colId xmlns:a16="http://schemas.microsoft.com/office/drawing/2014/main" val="3165540416"/>
                    </a:ext>
                  </a:extLst>
                </a:gridCol>
              </a:tblGrid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0806"/>
                  </a:ext>
                </a:extLst>
              </a:tr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59453"/>
                  </a:ext>
                </a:extLst>
              </a:tr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4375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FB1D157-C70C-0DDC-8146-7E077FEE9042}"/>
              </a:ext>
            </a:extLst>
          </p:cNvPr>
          <p:cNvSpPr txBox="1"/>
          <p:nvPr/>
        </p:nvSpPr>
        <p:spPr>
          <a:xfrm>
            <a:off x="6099442" y="5700008"/>
            <a:ext cx="137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KR" dirty="0"/>
              <a:t>ernel(filter)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1537316-9855-F9A7-FD9D-E5780A238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81859"/>
              </p:ext>
            </p:extLst>
          </p:nvPr>
        </p:nvGraphicFramePr>
        <p:xfrm>
          <a:off x="9282290" y="2725857"/>
          <a:ext cx="2071510" cy="2061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755">
                  <a:extLst>
                    <a:ext uri="{9D8B030D-6E8A-4147-A177-3AD203B41FA5}">
                      <a16:colId xmlns:a16="http://schemas.microsoft.com/office/drawing/2014/main" val="650750893"/>
                    </a:ext>
                  </a:extLst>
                </a:gridCol>
                <a:gridCol w="1035755">
                  <a:extLst>
                    <a:ext uri="{9D8B030D-6E8A-4147-A177-3AD203B41FA5}">
                      <a16:colId xmlns:a16="http://schemas.microsoft.com/office/drawing/2014/main" val="3655804356"/>
                    </a:ext>
                  </a:extLst>
                </a:gridCol>
              </a:tblGrid>
              <a:tr h="1030573">
                <a:tc>
                  <a:txBody>
                    <a:bodyPr/>
                    <a:lstStyle/>
                    <a:p>
                      <a:pPr algn="ctr"/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0806"/>
                  </a:ext>
                </a:extLst>
              </a:tr>
              <a:tr h="1030573">
                <a:tc>
                  <a:txBody>
                    <a:bodyPr/>
                    <a:lstStyle/>
                    <a:p>
                      <a:pPr algn="ctr"/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5945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EA33192-C767-2B90-50FE-7DD29CA7E8A6}"/>
              </a:ext>
            </a:extLst>
          </p:cNvPr>
          <p:cNvSpPr txBox="1"/>
          <p:nvPr/>
        </p:nvSpPr>
        <p:spPr>
          <a:xfrm>
            <a:off x="9830572" y="5523468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BA9047-838D-725F-2400-43DDD2A2AC86}"/>
              </a:ext>
            </a:extLst>
          </p:cNvPr>
          <p:cNvSpPr txBox="1"/>
          <p:nvPr/>
        </p:nvSpPr>
        <p:spPr>
          <a:xfrm>
            <a:off x="648353" y="6123543"/>
            <a:ext cx="3575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2-dimentional gray 4by4 pixel image</a:t>
            </a:r>
          </a:p>
        </p:txBody>
      </p:sp>
    </p:spTree>
    <p:extLst>
      <p:ext uri="{BB962C8B-B14F-4D97-AF65-F5344CB8AC3E}">
        <p14:creationId xmlns:p14="http://schemas.microsoft.com/office/powerpoint/2010/main" val="4269395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14850-9790-6627-0B0D-686990B27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KR" dirty="0"/>
              <a:t>onvolutional layer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BF6A4A7-C18C-D22C-64CA-93CA40867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526326"/>
              </p:ext>
            </p:extLst>
          </p:nvPr>
        </p:nvGraphicFramePr>
        <p:xfrm>
          <a:off x="357553" y="1825624"/>
          <a:ext cx="4157132" cy="406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283">
                  <a:extLst>
                    <a:ext uri="{9D8B030D-6E8A-4147-A177-3AD203B41FA5}">
                      <a16:colId xmlns:a16="http://schemas.microsoft.com/office/drawing/2014/main" val="3668462754"/>
                    </a:ext>
                  </a:extLst>
                </a:gridCol>
                <a:gridCol w="1039283">
                  <a:extLst>
                    <a:ext uri="{9D8B030D-6E8A-4147-A177-3AD203B41FA5}">
                      <a16:colId xmlns:a16="http://schemas.microsoft.com/office/drawing/2014/main" val="3705986368"/>
                    </a:ext>
                  </a:extLst>
                </a:gridCol>
                <a:gridCol w="1039283">
                  <a:extLst>
                    <a:ext uri="{9D8B030D-6E8A-4147-A177-3AD203B41FA5}">
                      <a16:colId xmlns:a16="http://schemas.microsoft.com/office/drawing/2014/main" val="2298879668"/>
                    </a:ext>
                  </a:extLst>
                </a:gridCol>
                <a:gridCol w="1039283">
                  <a:extLst>
                    <a:ext uri="{9D8B030D-6E8A-4147-A177-3AD203B41FA5}">
                      <a16:colId xmlns:a16="http://schemas.microsoft.com/office/drawing/2014/main" val="4152965410"/>
                    </a:ext>
                  </a:extLst>
                </a:gridCol>
              </a:tblGrid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1*0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0*0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1*1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418481"/>
                  </a:ext>
                </a:extLst>
              </a:tr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0*1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0*1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1*0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67909"/>
                  </a:ext>
                </a:extLst>
              </a:tr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1*1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1*0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1*1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681626"/>
                  </a:ext>
                </a:extLst>
              </a:tr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435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155D9F0-60E7-1D1B-8C09-1B691726FFF4}"/>
              </a:ext>
            </a:extLst>
          </p:cNvPr>
          <p:cNvSpPr txBox="1"/>
          <p:nvPr/>
        </p:nvSpPr>
        <p:spPr>
          <a:xfrm>
            <a:off x="6096000" y="788660"/>
            <a:ext cx="2372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KR" dirty="0"/>
              <a:t>ernel(filter) size : (3,3)</a:t>
            </a:r>
          </a:p>
          <a:p>
            <a:r>
              <a:rPr lang="en-US" dirty="0"/>
              <a:t>S</a:t>
            </a:r>
            <a:r>
              <a:rPr lang="en-KR" dirty="0"/>
              <a:t>tride : 1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E92AACA-56A4-9DB9-14A2-51DDCC50437A}"/>
              </a:ext>
            </a:extLst>
          </p:cNvPr>
          <p:cNvGraphicFramePr>
            <a:graphicFrameLocks noGrp="1"/>
          </p:cNvGraphicFramePr>
          <p:nvPr/>
        </p:nvGraphicFramePr>
        <p:xfrm>
          <a:off x="5232729" y="2304520"/>
          <a:ext cx="3107265" cy="3091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755">
                  <a:extLst>
                    <a:ext uri="{9D8B030D-6E8A-4147-A177-3AD203B41FA5}">
                      <a16:colId xmlns:a16="http://schemas.microsoft.com/office/drawing/2014/main" val="650750893"/>
                    </a:ext>
                  </a:extLst>
                </a:gridCol>
                <a:gridCol w="1035755">
                  <a:extLst>
                    <a:ext uri="{9D8B030D-6E8A-4147-A177-3AD203B41FA5}">
                      <a16:colId xmlns:a16="http://schemas.microsoft.com/office/drawing/2014/main" val="3655804356"/>
                    </a:ext>
                  </a:extLst>
                </a:gridCol>
                <a:gridCol w="1035755">
                  <a:extLst>
                    <a:ext uri="{9D8B030D-6E8A-4147-A177-3AD203B41FA5}">
                      <a16:colId xmlns:a16="http://schemas.microsoft.com/office/drawing/2014/main" val="3165540416"/>
                    </a:ext>
                  </a:extLst>
                </a:gridCol>
              </a:tblGrid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0806"/>
                  </a:ext>
                </a:extLst>
              </a:tr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59453"/>
                  </a:ext>
                </a:extLst>
              </a:tr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4375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E947D35-5CF2-E3EC-0CC5-3D3BE077D7B7}"/>
              </a:ext>
            </a:extLst>
          </p:cNvPr>
          <p:cNvSpPr txBox="1"/>
          <p:nvPr/>
        </p:nvSpPr>
        <p:spPr>
          <a:xfrm>
            <a:off x="648353" y="6123543"/>
            <a:ext cx="3575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2-dimentional gray 4by4 pixel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B1D157-C70C-0DDC-8146-7E077FEE9042}"/>
              </a:ext>
            </a:extLst>
          </p:cNvPr>
          <p:cNvSpPr txBox="1"/>
          <p:nvPr/>
        </p:nvSpPr>
        <p:spPr>
          <a:xfrm>
            <a:off x="6099442" y="5700008"/>
            <a:ext cx="137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KR" dirty="0"/>
              <a:t>ernel(filter)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1537316-9855-F9A7-FD9D-E5780A238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374876"/>
              </p:ext>
            </p:extLst>
          </p:nvPr>
        </p:nvGraphicFramePr>
        <p:xfrm>
          <a:off x="9282290" y="2725857"/>
          <a:ext cx="2071510" cy="2061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755">
                  <a:extLst>
                    <a:ext uri="{9D8B030D-6E8A-4147-A177-3AD203B41FA5}">
                      <a16:colId xmlns:a16="http://schemas.microsoft.com/office/drawing/2014/main" val="650750893"/>
                    </a:ext>
                  </a:extLst>
                </a:gridCol>
                <a:gridCol w="1035755">
                  <a:extLst>
                    <a:ext uri="{9D8B030D-6E8A-4147-A177-3AD203B41FA5}">
                      <a16:colId xmlns:a16="http://schemas.microsoft.com/office/drawing/2014/main" val="3655804356"/>
                    </a:ext>
                  </a:extLst>
                </a:gridCol>
              </a:tblGrid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0806"/>
                  </a:ext>
                </a:extLst>
              </a:tr>
              <a:tr h="1030573">
                <a:tc>
                  <a:txBody>
                    <a:bodyPr/>
                    <a:lstStyle/>
                    <a:p>
                      <a:pPr algn="ctr"/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5945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EA33192-C767-2B90-50FE-7DD29CA7E8A6}"/>
              </a:ext>
            </a:extLst>
          </p:cNvPr>
          <p:cNvSpPr txBox="1"/>
          <p:nvPr/>
        </p:nvSpPr>
        <p:spPr>
          <a:xfrm>
            <a:off x="9830572" y="5523468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79758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14850-9790-6627-0B0D-686990B27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KR" dirty="0"/>
              <a:t>onvolutional layer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BF6A4A7-C18C-D22C-64CA-93CA40867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2106178"/>
              </p:ext>
            </p:extLst>
          </p:nvPr>
        </p:nvGraphicFramePr>
        <p:xfrm>
          <a:off x="357553" y="1825624"/>
          <a:ext cx="4157132" cy="406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283">
                  <a:extLst>
                    <a:ext uri="{9D8B030D-6E8A-4147-A177-3AD203B41FA5}">
                      <a16:colId xmlns:a16="http://schemas.microsoft.com/office/drawing/2014/main" val="3668462754"/>
                    </a:ext>
                  </a:extLst>
                </a:gridCol>
                <a:gridCol w="1039283">
                  <a:extLst>
                    <a:ext uri="{9D8B030D-6E8A-4147-A177-3AD203B41FA5}">
                      <a16:colId xmlns:a16="http://schemas.microsoft.com/office/drawing/2014/main" val="3705986368"/>
                    </a:ext>
                  </a:extLst>
                </a:gridCol>
                <a:gridCol w="1039283">
                  <a:extLst>
                    <a:ext uri="{9D8B030D-6E8A-4147-A177-3AD203B41FA5}">
                      <a16:colId xmlns:a16="http://schemas.microsoft.com/office/drawing/2014/main" val="2298879668"/>
                    </a:ext>
                  </a:extLst>
                </a:gridCol>
                <a:gridCol w="1039283">
                  <a:extLst>
                    <a:ext uri="{9D8B030D-6E8A-4147-A177-3AD203B41FA5}">
                      <a16:colId xmlns:a16="http://schemas.microsoft.com/office/drawing/2014/main" val="4152965410"/>
                    </a:ext>
                  </a:extLst>
                </a:gridCol>
              </a:tblGrid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0*0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1*0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1*1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418481"/>
                  </a:ext>
                </a:extLst>
              </a:tr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0*1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1*1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0*0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67909"/>
                  </a:ext>
                </a:extLst>
              </a:tr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1*1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1*0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0*1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681626"/>
                  </a:ext>
                </a:extLst>
              </a:tr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435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155D9F0-60E7-1D1B-8C09-1B691726FFF4}"/>
              </a:ext>
            </a:extLst>
          </p:cNvPr>
          <p:cNvSpPr txBox="1"/>
          <p:nvPr/>
        </p:nvSpPr>
        <p:spPr>
          <a:xfrm>
            <a:off x="6096000" y="788660"/>
            <a:ext cx="2372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KR" dirty="0"/>
              <a:t>ernel(filter) size : (3,3)</a:t>
            </a:r>
          </a:p>
          <a:p>
            <a:r>
              <a:rPr lang="en-US" dirty="0"/>
              <a:t>S</a:t>
            </a:r>
            <a:r>
              <a:rPr lang="en-KR" dirty="0"/>
              <a:t>tride : 1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E92AACA-56A4-9DB9-14A2-51DDCC50437A}"/>
              </a:ext>
            </a:extLst>
          </p:cNvPr>
          <p:cNvGraphicFramePr>
            <a:graphicFrameLocks noGrp="1"/>
          </p:cNvGraphicFramePr>
          <p:nvPr/>
        </p:nvGraphicFramePr>
        <p:xfrm>
          <a:off x="5232729" y="2304520"/>
          <a:ext cx="3107265" cy="3091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755">
                  <a:extLst>
                    <a:ext uri="{9D8B030D-6E8A-4147-A177-3AD203B41FA5}">
                      <a16:colId xmlns:a16="http://schemas.microsoft.com/office/drawing/2014/main" val="650750893"/>
                    </a:ext>
                  </a:extLst>
                </a:gridCol>
                <a:gridCol w="1035755">
                  <a:extLst>
                    <a:ext uri="{9D8B030D-6E8A-4147-A177-3AD203B41FA5}">
                      <a16:colId xmlns:a16="http://schemas.microsoft.com/office/drawing/2014/main" val="3655804356"/>
                    </a:ext>
                  </a:extLst>
                </a:gridCol>
                <a:gridCol w="1035755">
                  <a:extLst>
                    <a:ext uri="{9D8B030D-6E8A-4147-A177-3AD203B41FA5}">
                      <a16:colId xmlns:a16="http://schemas.microsoft.com/office/drawing/2014/main" val="3165540416"/>
                    </a:ext>
                  </a:extLst>
                </a:gridCol>
              </a:tblGrid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0806"/>
                  </a:ext>
                </a:extLst>
              </a:tr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59453"/>
                  </a:ext>
                </a:extLst>
              </a:tr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4375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E947D35-5CF2-E3EC-0CC5-3D3BE077D7B7}"/>
              </a:ext>
            </a:extLst>
          </p:cNvPr>
          <p:cNvSpPr txBox="1"/>
          <p:nvPr/>
        </p:nvSpPr>
        <p:spPr>
          <a:xfrm>
            <a:off x="872261" y="6123543"/>
            <a:ext cx="3575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2-dimentional gray 4by4 pixel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B1D157-C70C-0DDC-8146-7E077FEE9042}"/>
              </a:ext>
            </a:extLst>
          </p:cNvPr>
          <p:cNvSpPr txBox="1"/>
          <p:nvPr/>
        </p:nvSpPr>
        <p:spPr>
          <a:xfrm>
            <a:off x="6099442" y="5700008"/>
            <a:ext cx="137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KR" dirty="0"/>
              <a:t>ernel(filter)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1537316-9855-F9A7-FD9D-E5780A238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060023"/>
              </p:ext>
            </p:extLst>
          </p:nvPr>
        </p:nvGraphicFramePr>
        <p:xfrm>
          <a:off x="9282290" y="2725857"/>
          <a:ext cx="2071510" cy="2061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755">
                  <a:extLst>
                    <a:ext uri="{9D8B030D-6E8A-4147-A177-3AD203B41FA5}">
                      <a16:colId xmlns:a16="http://schemas.microsoft.com/office/drawing/2014/main" val="650750893"/>
                    </a:ext>
                  </a:extLst>
                </a:gridCol>
                <a:gridCol w="1035755">
                  <a:extLst>
                    <a:ext uri="{9D8B030D-6E8A-4147-A177-3AD203B41FA5}">
                      <a16:colId xmlns:a16="http://schemas.microsoft.com/office/drawing/2014/main" val="3655804356"/>
                    </a:ext>
                  </a:extLst>
                </a:gridCol>
              </a:tblGrid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0806"/>
                  </a:ext>
                </a:extLst>
              </a:tr>
              <a:tr h="1030573">
                <a:tc>
                  <a:txBody>
                    <a:bodyPr/>
                    <a:lstStyle/>
                    <a:p>
                      <a:pPr algn="ctr"/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5945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EA33192-C767-2B90-50FE-7DD29CA7E8A6}"/>
              </a:ext>
            </a:extLst>
          </p:cNvPr>
          <p:cNvSpPr txBox="1"/>
          <p:nvPr/>
        </p:nvSpPr>
        <p:spPr>
          <a:xfrm>
            <a:off x="9830572" y="5523468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2520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14850-9790-6627-0B0D-686990B27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KR" dirty="0"/>
              <a:t>onvolutional layer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BF6A4A7-C18C-D22C-64CA-93CA40867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335543"/>
              </p:ext>
            </p:extLst>
          </p:nvPr>
        </p:nvGraphicFramePr>
        <p:xfrm>
          <a:off x="357553" y="1825624"/>
          <a:ext cx="4157132" cy="406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283">
                  <a:extLst>
                    <a:ext uri="{9D8B030D-6E8A-4147-A177-3AD203B41FA5}">
                      <a16:colId xmlns:a16="http://schemas.microsoft.com/office/drawing/2014/main" val="3668462754"/>
                    </a:ext>
                  </a:extLst>
                </a:gridCol>
                <a:gridCol w="1039283">
                  <a:extLst>
                    <a:ext uri="{9D8B030D-6E8A-4147-A177-3AD203B41FA5}">
                      <a16:colId xmlns:a16="http://schemas.microsoft.com/office/drawing/2014/main" val="3705986368"/>
                    </a:ext>
                  </a:extLst>
                </a:gridCol>
                <a:gridCol w="1039283">
                  <a:extLst>
                    <a:ext uri="{9D8B030D-6E8A-4147-A177-3AD203B41FA5}">
                      <a16:colId xmlns:a16="http://schemas.microsoft.com/office/drawing/2014/main" val="2298879668"/>
                    </a:ext>
                  </a:extLst>
                </a:gridCol>
                <a:gridCol w="1039283">
                  <a:extLst>
                    <a:ext uri="{9D8B030D-6E8A-4147-A177-3AD203B41FA5}">
                      <a16:colId xmlns:a16="http://schemas.microsoft.com/office/drawing/2014/main" val="4152965410"/>
                    </a:ext>
                  </a:extLst>
                </a:gridCol>
              </a:tblGrid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418481"/>
                  </a:ext>
                </a:extLst>
              </a:tr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0*0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0*0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1*1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67909"/>
                  </a:ext>
                </a:extLst>
              </a:tr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1*1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1*1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1*0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681626"/>
                  </a:ext>
                </a:extLst>
              </a:tr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0*1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1*0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0*1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435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155D9F0-60E7-1D1B-8C09-1B691726FFF4}"/>
              </a:ext>
            </a:extLst>
          </p:cNvPr>
          <p:cNvSpPr txBox="1"/>
          <p:nvPr/>
        </p:nvSpPr>
        <p:spPr>
          <a:xfrm>
            <a:off x="6096000" y="788660"/>
            <a:ext cx="2372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KR" dirty="0"/>
              <a:t>ernel(filter) size : (3,3)</a:t>
            </a:r>
          </a:p>
          <a:p>
            <a:r>
              <a:rPr lang="en-US" dirty="0"/>
              <a:t>S</a:t>
            </a:r>
            <a:r>
              <a:rPr lang="en-KR" dirty="0"/>
              <a:t>tride : 1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E92AACA-56A4-9DB9-14A2-51DDCC50437A}"/>
              </a:ext>
            </a:extLst>
          </p:cNvPr>
          <p:cNvGraphicFramePr>
            <a:graphicFrameLocks noGrp="1"/>
          </p:cNvGraphicFramePr>
          <p:nvPr/>
        </p:nvGraphicFramePr>
        <p:xfrm>
          <a:off x="5232729" y="2304520"/>
          <a:ext cx="3107265" cy="3091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755">
                  <a:extLst>
                    <a:ext uri="{9D8B030D-6E8A-4147-A177-3AD203B41FA5}">
                      <a16:colId xmlns:a16="http://schemas.microsoft.com/office/drawing/2014/main" val="650750893"/>
                    </a:ext>
                  </a:extLst>
                </a:gridCol>
                <a:gridCol w="1035755">
                  <a:extLst>
                    <a:ext uri="{9D8B030D-6E8A-4147-A177-3AD203B41FA5}">
                      <a16:colId xmlns:a16="http://schemas.microsoft.com/office/drawing/2014/main" val="3655804356"/>
                    </a:ext>
                  </a:extLst>
                </a:gridCol>
                <a:gridCol w="1035755">
                  <a:extLst>
                    <a:ext uri="{9D8B030D-6E8A-4147-A177-3AD203B41FA5}">
                      <a16:colId xmlns:a16="http://schemas.microsoft.com/office/drawing/2014/main" val="3165540416"/>
                    </a:ext>
                  </a:extLst>
                </a:gridCol>
              </a:tblGrid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0806"/>
                  </a:ext>
                </a:extLst>
              </a:tr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59453"/>
                  </a:ext>
                </a:extLst>
              </a:tr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4375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E947D35-5CF2-E3EC-0CC5-3D3BE077D7B7}"/>
              </a:ext>
            </a:extLst>
          </p:cNvPr>
          <p:cNvSpPr txBox="1"/>
          <p:nvPr/>
        </p:nvSpPr>
        <p:spPr>
          <a:xfrm>
            <a:off x="872261" y="6123543"/>
            <a:ext cx="3575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2-dimentional gray 4by4 pixel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B1D157-C70C-0DDC-8146-7E077FEE9042}"/>
              </a:ext>
            </a:extLst>
          </p:cNvPr>
          <p:cNvSpPr txBox="1"/>
          <p:nvPr/>
        </p:nvSpPr>
        <p:spPr>
          <a:xfrm>
            <a:off x="6099442" y="5700008"/>
            <a:ext cx="137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KR" dirty="0"/>
              <a:t>ernel(filter)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1537316-9855-F9A7-FD9D-E5780A238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189904"/>
              </p:ext>
            </p:extLst>
          </p:nvPr>
        </p:nvGraphicFramePr>
        <p:xfrm>
          <a:off x="9282290" y="2725857"/>
          <a:ext cx="2071510" cy="2061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755">
                  <a:extLst>
                    <a:ext uri="{9D8B030D-6E8A-4147-A177-3AD203B41FA5}">
                      <a16:colId xmlns:a16="http://schemas.microsoft.com/office/drawing/2014/main" val="650750893"/>
                    </a:ext>
                  </a:extLst>
                </a:gridCol>
                <a:gridCol w="1035755">
                  <a:extLst>
                    <a:ext uri="{9D8B030D-6E8A-4147-A177-3AD203B41FA5}">
                      <a16:colId xmlns:a16="http://schemas.microsoft.com/office/drawing/2014/main" val="3655804356"/>
                    </a:ext>
                  </a:extLst>
                </a:gridCol>
              </a:tblGrid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0806"/>
                  </a:ext>
                </a:extLst>
              </a:tr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5945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EA33192-C767-2B90-50FE-7DD29CA7E8A6}"/>
              </a:ext>
            </a:extLst>
          </p:cNvPr>
          <p:cNvSpPr txBox="1"/>
          <p:nvPr/>
        </p:nvSpPr>
        <p:spPr>
          <a:xfrm>
            <a:off x="9830572" y="5523468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21782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14850-9790-6627-0B0D-686990B27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KR" dirty="0"/>
              <a:t>onvolutional layer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BF6A4A7-C18C-D22C-64CA-93CA40867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2583031"/>
              </p:ext>
            </p:extLst>
          </p:nvPr>
        </p:nvGraphicFramePr>
        <p:xfrm>
          <a:off x="357553" y="1825624"/>
          <a:ext cx="4157132" cy="406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283">
                  <a:extLst>
                    <a:ext uri="{9D8B030D-6E8A-4147-A177-3AD203B41FA5}">
                      <a16:colId xmlns:a16="http://schemas.microsoft.com/office/drawing/2014/main" val="3668462754"/>
                    </a:ext>
                  </a:extLst>
                </a:gridCol>
                <a:gridCol w="1039283">
                  <a:extLst>
                    <a:ext uri="{9D8B030D-6E8A-4147-A177-3AD203B41FA5}">
                      <a16:colId xmlns:a16="http://schemas.microsoft.com/office/drawing/2014/main" val="3705986368"/>
                    </a:ext>
                  </a:extLst>
                </a:gridCol>
                <a:gridCol w="1039283">
                  <a:extLst>
                    <a:ext uri="{9D8B030D-6E8A-4147-A177-3AD203B41FA5}">
                      <a16:colId xmlns:a16="http://schemas.microsoft.com/office/drawing/2014/main" val="2298879668"/>
                    </a:ext>
                  </a:extLst>
                </a:gridCol>
                <a:gridCol w="1039283">
                  <a:extLst>
                    <a:ext uri="{9D8B030D-6E8A-4147-A177-3AD203B41FA5}">
                      <a16:colId xmlns:a16="http://schemas.microsoft.com/office/drawing/2014/main" val="4152965410"/>
                    </a:ext>
                  </a:extLst>
                </a:gridCol>
              </a:tblGrid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418481"/>
                  </a:ext>
                </a:extLst>
              </a:tr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0*0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1*0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0*1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67909"/>
                  </a:ext>
                </a:extLst>
              </a:tr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1*1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1*1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0*0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681626"/>
                  </a:ext>
                </a:extLst>
              </a:tr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1*1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0*0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1*1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435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155D9F0-60E7-1D1B-8C09-1B691726FFF4}"/>
              </a:ext>
            </a:extLst>
          </p:cNvPr>
          <p:cNvSpPr txBox="1"/>
          <p:nvPr/>
        </p:nvSpPr>
        <p:spPr>
          <a:xfrm>
            <a:off x="6096000" y="788660"/>
            <a:ext cx="2372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KR" dirty="0"/>
              <a:t>ernel(filter) size : (3,3)</a:t>
            </a:r>
          </a:p>
          <a:p>
            <a:r>
              <a:rPr lang="en-US" dirty="0"/>
              <a:t>S</a:t>
            </a:r>
            <a:r>
              <a:rPr lang="en-KR" dirty="0"/>
              <a:t>tride : 1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E92AACA-56A4-9DB9-14A2-51DDCC50437A}"/>
              </a:ext>
            </a:extLst>
          </p:cNvPr>
          <p:cNvGraphicFramePr>
            <a:graphicFrameLocks noGrp="1"/>
          </p:cNvGraphicFramePr>
          <p:nvPr/>
        </p:nvGraphicFramePr>
        <p:xfrm>
          <a:off x="5232729" y="2304520"/>
          <a:ext cx="3107265" cy="3091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755">
                  <a:extLst>
                    <a:ext uri="{9D8B030D-6E8A-4147-A177-3AD203B41FA5}">
                      <a16:colId xmlns:a16="http://schemas.microsoft.com/office/drawing/2014/main" val="650750893"/>
                    </a:ext>
                  </a:extLst>
                </a:gridCol>
                <a:gridCol w="1035755">
                  <a:extLst>
                    <a:ext uri="{9D8B030D-6E8A-4147-A177-3AD203B41FA5}">
                      <a16:colId xmlns:a16="http://schemas.microsoft.com/office/drawing/2014/main" val="3655804356"/>
                    </a:ext>
                  </a:extLst>
                </a:gridCol>
                <a:gridCol w="1035755">
                  <a:extLst>
                    <a:ext uri="{9D8B030D-6E8A-4147-A177-3AD203B41FA5}">
                      <a16:colId xmlns:a16="http://schemas.microsoft.com/office/drawing/2014/main" val="3165540416"/>
                    </a:ext>
                  </a:extLst>
                </a:gridCol>
              </a:tblGrid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0806"/>
                  </a:ext>
                </a:extLst>
              </a:tr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59453"/>
                  </a:ext>
                </a:extLst>
              </a:tr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4375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E947D35-5CF2-E3EC-0CC5-3D3BE077D7B7}"/>
              </a:ext>
            </a:extLst>
          </p:cNvPr>
          <p:cNvSpPr txBox="1"/>
          <p:nvPr/>
        </p:nvSpPr>
        <p:spPr>
          <a:xfrm>
            <a:off x="872261" y="6123543"/>
            <a:ext cx="3575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2-dimentional gray 4by4 pixel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B1D157-C70C-0DDC-8146-7E077FEE9042}"/>
              </a:ext>
            </a:extLst>
          </p:cNvPr>
          <p:cNvSpPr txBox="1"/>
          <p:nvPr/>
        </p:nvSpPr>
        <p:spPr>
          <a:xfrm>
            <a:off x="6099442" y="5700008"/>
            <a:ext cx="137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KR" dirty="0"/>
              <a:t>ernel(filter)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1537316-9855-F9A7-FD9D-E5780A238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365035"/>
              </p:ext>
            </p:extLst>
          </p:nvPr>
        </p:nvGraphicFramePr>
        <p:xfrm>
          <a:off x="9282290" y="2725857"/>
          <a:ext cx="2071510" cy="2061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755">
                  <a:extLst>
                    <a:ext uri="{9D8B030D-6E8A-4147-A177-3AD203B41FA5}">
                      <a16:colId xmlns:a16="http://schemas.microsoft.com/office/drawing/2014/main" val="650750893"/>
                    </a:ext>
                  </a:extLst>
                </a:gridCol>
                <a:gridCol w="1035755">
                  <a:extLst>
                    <a:ext uri="{9D8B030D-6E8A-4147-A177-3AD203B41FA5}">
                      <a16:colId xmlns:a16="http://schemas.microsoft.com/office/drawing/2014/main" val="3655804356"/>
                    </a:ext>
                  </a:extLst>
                </a:gridCol>
              </a:tblGrid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0806"/>
                  </a:ext>
                </a:extLst>
              </a:tr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5945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EA33192-C767-2B90-50FE-7DD29CA7E8A6}"/>
              </a:ext>
            </a:extLst>
          </p:cNvPr>
          <p:cNvSpPr txBox="1"/>
          <p:nvPr/>
        </p:nvSpPr>
        <p:spPr>
          <a:xfrm>
            <a:off x="9830572" y="5523468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1850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0E3E-AB6F-0619-A81E-4B690E83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Pooling layer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45467631-B170-CAB0-4DEE-B5A995D5F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2634686"/>
              </p:ext>
            </p:extLst>
          </p:nvPr>
        </p:nvGraphicFramePr>
        <p:xfrm>
          <a:off x="838200" y="1802178"/>
          <a:ext cx="4157132" cy="406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283">
                  <a:extLst>
                    <a:ext uri="{9D8B030D-6E8A-4147-A177-3AD203B41FA5}">
                      <a16:colId xmlns:a16="http://schemas.microsoft.com/office/drawing/2014/main" val="3668462754"/>
                    </a:ext>
                  </a:extLst>
                </a:gridCol>
                <a:gridCol w="1039283">
                  <a:extLst>
                    <a:ext uri="{9D8B030D-6E8A-4147-A177-3AD203B41FA5}">
                      <a16:colId xmlns:a16="http://schemas.microsoft.com/office/drawing/2014/main" val="3705986368"/>
                    </a:ext>
                  </a:extLst>
                </a:gridCol>
                <a:gridCol w="1039283">
                  <a:extLst>
                    <a:ext uri="{9D8B030D-6E8A-4147-A177-3AD203B41FA5}">
                      <a16:colId xmlns:a16="http://schemas.microsoft.com/office/drawing/2014/main" val="2298879668"/>
                    </a:ext>
                  </a:extLst>
                </a:gridCol>
                <a:gridCol w="1039283">
                  <a:extLst>
                    <a:ext uri="{9D8B030D-6E8A-4147-A177-3AD203B41FA5}">
                      <a16:colId xmlns:a16="http://schemas.microsoft.com/office/drawing/2014/main" val="4152965410"/>
                    </a:ext>
                  </a:extLst>
                </a:gridCol>
              </a:tblGrid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418481"/>
                  </a:ext>
                </a:extLst>
              </a:tr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67909"/>
                  </a:ext>
                </a:extLst>
              </a:tr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681626"/>
                  </a:ext>
                </a:extLst>
              </a:tr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4356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BE796E-877E-4C71-7DF7-9D2B806AA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957510"/>
              </p:ext>
            </p:extLst>
          </p:nvPr>
        </p:nvGraphicFramePr>
        <p:xfrm>
          <a:off x="6737513" y="367012"/>
          <a:ext cx="2071510" cy="2061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755">
                  <a:extLst>
                    <a:ext uri="{9D8B030D-6E8A-4147-A177-3AD203B41FA5}">
                      <a16:colId xmlns:a16="http://schemas.microsoft.com/office/drawing/2014/main" val="650750893"/>
                    </a:ext>
                  </a:extLst>
                </a:gridCol>
                <a:gridCol w="1035755">
                  <a:extLst>
                    <a:ext uri="{9D8B030D-6E8A-4147-A177-3AD203B41FA5}">
                      <a16:colId xmlns:a16="http://schemas.microsoft.com/office/drawing/2014/main" val="3655804356"/>
                    </a:ext>
                  </a:extLst>
                </a:gridCol>
              </a:tblGrid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0806"/>
                  </a:ext>
                </a:extLst>
              </a:tr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59453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5B2FAC-0DAC-6273-6CCF-467113A9BBD9}"/>
              </a:ext>
            </a:extLst>
          </p:cNvPr>
          <p:cNvCxnSpPr>
            <a:cxnSpLocks/>
          </p:cNvCxnSpPr>
          <p:nvPr/>
        </p:nvCxnSpPr>
        <p:spPr>
          <a:xfrm>
            <a:off x="5293649" y="1961131"/>
            <a:ext cx="128302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938D007-E9ED-03A7-3264-DC07457A5A45}"/>
              </a:ext>
            </a:extLst>
          </p:cNvPr>
          <p:cNvSpPr txBox="1"/>
          <p:nvPr/>
        </p:nvSpPr>
        <p:spPr>
          <a:xfrm>
            <a:off x="5231948" y="1540200"/>
            <a:ext cx="134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Max pooling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AB4CD0-8BEC-EE7B-57E6-A95E015F1949}"/>
              </a:ext>
            </a:extLst>
          </p:cNvPr>
          <p:cNvCxnSpPr>
            <a:cxnSpLocks/>
          </p:cNvCxnSpPr>
          <p:nvPr/>
        </p:nvCxnSpPr>
        <p:spPr>
          <a:xfrm>
            <a:off x="5231948" y="5735962"/>
            <a:ext cx="128302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D0F57F7-1135-38F1-DFD0-7B3B2B0B1006}"/>
              </a:ext>
            </a:extLst>
          </p:cNvPr>
          <p:cNvSpPr txBox="1"/>
          <p:nvPr/>
        </p:nvSpPr>
        <p:spPr>
          <a:xfrm>
            <a:off x="5236482" y="5269468"/>
            <a:ext cx="12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Avg pooling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5E89DC2-18C4-A1DD-F1EE-A43502213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477101"/>
              </p:ext>
            </p:extLst>
          </p:nvPr>
        </p:nvGraphicFramePr>
        <p:xfrm>
          <a:off x="6785273" y="4705389"/>
          <a:ext cx="2071510" cy="2061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755">
                  <a:extLst>
                    <a:ext uri="{9D8B030D-6E8A-4147-A177-3AD203B41FA5}">
                      <a16:colId xmlns:a16="http://schemas.microsoft.com/office/drawing/2014/main" val="650750893"/>
                    </a:ext>
                  </a:extLst>
                </a:gridCol>
                <a:gridCol w="1035755">
                  <a:extLst>
                    <a:ext uri="{9D8B030D-6E8A-4147-A177-3AD203B41FA5}">
                      <a16:colId xmlns:a16="http://schemas.microsoft.com/office/drawing/2014/main" val="3655804356"/>
                    </a:ext>
                  </a:extLst>
                </a:gridCol>
              </a:tblGrid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3.7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4.7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0806"/>
                  </a:ext>
                </a:extLst>
              </a:tr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4.2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5945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AE54C71-7B3B-28E8-485A-18E4257872B5}"/>
              </a:ext>
            </a:extLst>
          </p:cNvPr>
          <p:cNvSpPr txBox="1"/>
          <p:nvPr/>
        </p:nvSpPr>
        <p:spPr>
          <a:xfrm>
            <a:off x="265158" y="5980844"/>
            <a:ext cx="1146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KR" dirty="0"/>
              <a:t>ize : (2,2)</a:t>
            </a:r>
          </a:p>
          <a:p>
            <a:r>
              <a:rPr lang="en-US" dirty="0"/>
              <a:t>S</a:t>
            </a:r>
            <a:r>
              <a:rPr lang="en-KR" dirty="0"/>
              <a:t>tride :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1D7275-3266-31D2-2FC9-86CC8554D935}"/>
              </a:ext>
            </a:extLst>
          </p:cNvPr>
          <p:cNvSpPr txBox="1"/>
          <p:nvPr/>
        </p:nvSpPr>
        <p:spPr>
          <a:xfrm>
            <a:off x="2230776" y="6123543"/>
            <a:ext cx="13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Feature map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6257B9-D04B-4D01-D478-BDF0716EA487}"/>
              </a:ext>
            </a:extLst>
          </p:cNvPr>
          <p:cNvCxnSpPr>
            <a:cxnSpLocks/>
          </p:cNvCxnSpPr>
          <p:nvPr/>
        </p:nvCxnSpPr>
        <p:spPr>
          <a:xfrm>
            <a:off x="5262798" y="3590639"/>
            <a:ext cx="375224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3FBD938-668F-088E-2A10-26D9CC802393}"/>
              </a:ext>
            </a:extLst>
          </p:cNvPr>
          <p:cNvSpPr txBox="1"/>
          <p:nvPr/>
        </p:nvSpPr>
        <p:spPr>
          <a:xfrm>
            <a:off x="6112909" y="3100180"/>
            <a:ext cx="191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KR" dirty="0"/>
              <a:t>lobal avg pooling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18EF65-B974-DBF2-5A0B-18FDA13614AA}"/>
              </a:ext>
            </a:extLst>
          </p:cNvPr>
          <p:cNvSpPr/>
          <p:nvPr/>
        </p:nvSpPr>
        <p:spPr>
          <a:xfrm>
            <a:off x="9683262" y="3054021"/>
            <a:ext cx="1078523" cy="107323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800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94259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724A1-9BDB-821A-D746-4141A8C6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Convolutional layer + max pooling</a:t>
            </a: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60ABCB9D-2BFC-C2C1-903B-17A03963E1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5422436"/>
              </p:ext>
            </p:extLst>
          </p:nvPr>
        </p:nvGraphicFramePr>
        <p:xfrm>
          <a:off x="357553" y="1825624"/>
          <a:ext cx="4157132" cy="406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283">
                  <a:extLst>
                    <a:ext uri="{9D8B030D-6E8A-4147-A177-3AD203B41FA5}">
                      <a16:colId xmlns:a16="http://schemas.microsoft.com/office/drawing/2014/main" val="3668462754"/>
                    </a:ext>
                  </a:extLst>
                </a:gridCol>
                <a:gridCol w="1039283">
                  <a:extLst>
                    <a:ext uri="{9D8B030D-6E8A-4147-A177-3AD203B41FA5}">
                      <a16:colId xmlns:a16="http://schemas.microsoft.com/office/drawing/2014/main" val="3705986368"/>
                    </a:ext>
                  </a:extLst>
                </a:gridCol>
                <a:gridCol w="1039283">
                  <a:extLst>
                    <a:ext uri="{9D8B030D-6E8A-4147-A177-3AD203B41FA5}">
                      <a16:colId xmlns:a16="http://schemas.microsoft.com/office/drawing/2014/main" val="2298879668"/>
                    </a:ext>
                  </a:extLst>
                </a:gridCol>
                <a:gridCol w="1039283">
                  <a:extLst>
                    <a:ext uri="{9D8B030D-6E8A-4147-A177-3AD203B41FA5}">
                      <a16:colId xmlns:a16="http://schemas.microsoft.com/office/drawing/2014/main" val="4152965410"/>
                    </a:ext>
                  </a:extLst>
                </a:gridCol>
              </a:tblGrid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418481"/>
                  </a:ext>
                </a:extLst>
              </a:tr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67909"/>
                  </a:ext>
                </a:extLst>
              </a:tr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681626"/>
                  </a:ext>
                </a:extLst>
              </a:tr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4356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D20334-2D0F-1B5A-6E07-25E26C4BD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667742"/>
              </p:ext>
            </p:extLst>
          </p:nvPr>
        </p:nvGraphicFramePr>
        <p:xfrm>
          <a:off x="4892982" y="2132295"/>
          <a:ext cx="1519764" cy="1726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588">
                  <a:extLst>
                    <a:ext uri="{9D8B030D-6E8A-4147-A177-3AD203B41FA5}">
                      <a16:colId xmlns:a16="http://schemas.microsoft.com/office/drawing/2014/main" val="650750893"/>
                    </a:ext>
                  </a:extLst>
                </a:gridCol>
                <a:gridCol w="506588">
                  <a:extLst>
                    <a:ext uri="{9D8B030D-6E8A-4147-A177-3AD203B41FA5}">
                      <a16:colId xmlns:a16="http://schemas.microsoft.com/office/drawing/2014/main" val="3655804356"/>
                    </a:ext>
                  </a:extLst>
                </a:gridCol>
                <a:gridCol w="506588">
                  <a:extLst>
                    <a:ext uri="{9D8B030D-6E8A-4147-A177-3AD203B41FA5}">
                      <a16:colId xmlns:a16="http://schemas.microsoft.com/office/drawing/2014/main" val="3165540416"/>
                    </a:ext>
                  </a:extLst>
                </a:gridCol>
              </a:tblGrid>
              <a:tr h="5756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0806"/>
                  </a:ext>
                </a:extLst>
              </a:tr>
              <a:tr h="5756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59453"/>
                  </a:ext>
                </a:extLst>
              </a:tr>
              <a:tr h="5756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437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C7C5851-E38E-D689-D7D6-EA7BF26CE17C}"/>
              </a:ext>
            </a:extLst>
          </p:cNvPr>
          <p:cNvSpPr txBox="1"/>
          <p:nvPr/>
        </p:nvSpPr>
        <p:spPr>
          <a:xfrm>
            <a:off x="872261" y="6123543"/>
            <a:ext cx="3575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2-dimentional gray 4by4 pixel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EEA88-0850-FB2E-51F0-13729735262E}"/>
              </a:ext>
            </a:extLst>
          </p:cNvPr>
          <p:cNvSpPr txBox="1"/>
          <p:nvPr/>
        </p:nvSpPr>
        <p:spPr>
          <a:xfrm>
            <a:off x="4965945" y="3942206"/>
            <a:ext cx="137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KR" dirty="0"/>
              <a:t>ernel(filter)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6E18998-176B-C916-DC6F-D6BBACF34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648410"/>
              </p:ext>
            </p:extLst>
          </p:nvPr>
        </p:nvGraphicFramePr>
        <p:xfrm>
          <a:off x="6864006" y="2828639"/>
          <a:ext cx="2071510" cy="2061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755">
                  <a:extLst>
                    <a:ext uri="{9D8B030D-6E8A-4147-A177-3AD203B41FA5}">
                      <a16:colId xmlns:a16="http://schemas.microsoft.com/office/drawing/2014/main" val="650750893"/>
                    </a:ext>
                  </a:extLst>
                </a:gridCol>
                <a:gridCol w="1035755">
                  <a:extLst>
                    <a:ext uri="{9D8B030D-6E8A-4147-A177-3AD203B41FA5}">
                      <a16:colId xmlns:a16="http://schemas.microsoft.com/office/drawing/2014/main" val="3655804356"/>
                    </a:ext>
                  </a:extLst>
                </a:gridCol>
              </a:tblGrid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0806"/>
                  </a:ext>
                </a:extLst>
              </a:tr>
              <a:tr h="1030573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594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4F4214-412F-BB5B-CE01-78DB7E2E26DB}"/>
              </a:ext>
            </a:extLst>
          </p:cNvPr>
          <p:cNvSpPr txBox="1"/>
          <p:nvPr/>
        </p:nvSpPr>
        <p:spPr>
          <a:xfrm>
            <a:off x="7412287" y="5004927"/>
            <a:ext cx="13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map</a:t>
            </a:r>
            <a:endParaRPr lang="en-KR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3B5BD6-53E5-E3A1-A637-BD777C2BF6F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14685" y="2828639"/>
            <a:ext cx="378297" cy="1671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BDF3D4-E1E2-538B-94C9-723AB2739122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412746" y="2995753"/>
            <a:ext cx="451260" cy="86345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250FC5-2ADC-463B-C845-E68518DE5177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>
            <a:off x="8935516" y="3859212"/>
            <a:ext cx="1681106" cy="169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8D1BFB6-5CC9-5E1A-F14A-F6FE95399F27}"/>
              </a:ext>
            </a:extLst>
          </p:cNvPr>
          <p:cNvSpPr/>
          <p:nvPr/>
        </p:nvSpPr>
        <p:spPr>
          <a:xfrm>
            <a:off x="10616622" y="3339540"/>
            <a:ext cx="1078523" cy="10732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2C29B3-ABAC-8EBB-222F-1A6D583B8F56}"/>
              </a:ext>
            </a:extLst>
          </p:cNvPr>
          <p:cNvSpPr txBox="1"/>
          <p:nvPr/>
        </p:nvSpPr>
        <p:spPr>
          <a:xfrm>
            <a:off x="9100296" y="3418005"/>
            <a:ext cx="134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Max pooling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0848E3-46D4-57CD-5BBA-062EC409C45F}"/>
              </a:ext>
            </a:extLst>
          </p:cNvPr>
          <p:cNvSpPr txBox="1"/>
          <p:nvPr/>
        </p:nvSpPr>
        <p:spPr>
          <a:xfrm>
            <a:off x="9469697" y="5663473"/>
            <a:ext cx="236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dirty="0"/>
              <a:t>4x4 -&gt; 1x1 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486377-7F63-FF62-8441-951CD8528BD2}"/>
              </a:ext>
            </a:extLst>
          </p:cNvPr>
          <p:cNvSpPr txBox="1"/>
          <p:nvPr/>
        </p:nvSpPr>
        <p:spPr>
          <a:xfrm>
            <a:off x="10727720" y="4498434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366000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724A1-9BDB-821A-D746-4141A8C6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Zero padding</a:t>
            </a: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60ABCB9D-2BFC-C2C1-903B-17A03963E1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2995573"/>
              </p:ext>
            </p:extLst>
          </p:nvPr>
        </p:nvGraphicFramePr>
        <p:xfrm>
          <a:off x="422031" y="2157046"/>
          <a:ext cx="4079628" cy="4080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938">
                  <a:extLst>
                    <a:ext uri="{9D8B030D-6E8A-4147-A177-3AD203B41FA5}">
                      <a16:colId xmlns:a16="http://schemas.microsoft.com/office/drawing/2014/main" val="3203670484"/>
                    </a:ext>
                  </a:extLst>
                </a:gridCol>
                <a:gridCol w="679938">
                  <a:extLst>
                    <a:ext uri="{9D8B030D-6E8A-4147-A177-3AD203B41FA5}">
                      <a16:colId xmlns:a16="http://schemas.microsoft.com/office/drawing/2014/main" val="3668462754"/>
                    </a:ext>
                  </a:extLst>
                </a:gridCol>
                <a:gridCol w="679938">
                  <a:extLst>
                    <a:ext uri="{9D8B030D-6E8A-4147-A177-3AD203B41FA5}">
                      <a16:colId xmlns:a16="http://schemas.microsoft.com/office/drawing/2014/main" val="3705986368"/>
                    </a:ext>
                  </a:extLst>
                </a:gridCol>
                <a:gridCol w="679938">
                  <a:extLst>
                    <a:ext uri="{9D8B030D-6E8A-4147-A177-3AD203B41FA5}">
                      <a16:colId xmlns:a16="http://schemas.microsoft.com/office/drawing/2014/main" val="2298879668"/>
                    </a:ext>
                  </a:extLst>
                </a:gridCol>
                <a:gridCol w="679938">
                  <a:extLst>
                    <a:ext uri="{9D8B030D-6E8A-4147-A177-3AD203B41FA5}">
                      <a16:colId xmlns:a16="http://schemas.microsoft.com/office/drawing/2014/main" val="4152965410"/>
                    </a:ext>
                  </a:extLst>
                </a:gridCol>
                <a:gridCol w="679938">
                  <a:extLst>
                    <a:ext uri="{9D8B030D-6E8A-4147-A177-3AD203B41FA5}">
                      <a16:colId xmlns:a16="http://schemas.microsoft.com/office/drawing/2014/main" val="3189920219"/>
                    </a:ext>
                  </a:extLst>
                </a:gridCol>
              </a:tblGrid>
              <a:tr h="680076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75374"/>
                  </a:ext>
                </a:extLst>
              </a:tr>
              <a:tr h="680076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418481"/>
                  </a:ext>
                </a:extLst>
              </a:tr>
              <a:tr h="680076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767909"/>
                  </a:ext>
                </a:extLst>
              </a:tr>
              <a:tr h="680076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681626"/>
                  </a:ext>
                </a:extLst>
              </a:tr>
              <a:tr h="680076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343564"/>
                  </a:ext>
                </a:extLst>
              </a:tr>
              <a:tr h="680076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43616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C7C5851-E38E-D689-D7D6-EA7BF26CE17C}"/>
              </a:ext>
            </a:extLst>
          </p:cNvPr>
          <p:cNvSpPr txBox="1"/>
          <p:nvPr/>
        </p:nvSpPr>
        <p:spPr>
          <a:xfrm>
            <a:off x="4342292" y="1027906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이미지 정보의 손실을 막아줌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D2DD73B-82CC-7D1C-AA9B-B9223D759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157281"/>
              </p:ext>
            </p:extLst>
          </p:nvPr>
        </p:nvGraphicFramePr>
        <p:xfrm>
          <a:off x="4872813" y="2917771"/>
          <a:ext cx="1519764" cy="1726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588">
                  <a:extLst>
                    <a:ext uri="{9D8B030D-6E8A-4147-A177-3AD203B41FA5}">
                      <a16:colId xmlns:a16="http://schemas.microsoft.com/office/drawing/2014/main" val="650750893"/>
                    </a:ext>
                  </a:extLst>
                </a:gridCol>
                <a:gridCol w="506588">
                  <a:extLst>
                    <a:ext uri="{9D8B030D-6E8A-4147-A177-3AD203B41FA5}">
                      <a16:colId xmlns:a16="http://schemas.microsoft.com/office/drawing/2014/main" val="3655804356"/>
                    </a:ext>
                  </a:extLst>
                </a:gridCol>
                <a:gridCol w="506588">
                  <a:extLst>
                    <a:ext uri="{9D8B030D-6E8A-4147-A177-3AD203B41FA5}">
                      <a16:colId xmlns:a16="http://schemas.microsoft.com/office/drawing/2014/main" val="3165540416"/>
                    </a:ext>
                  </a:extLst>
                </a:gridCol>
              </a:tblGrid>
              <a:tr h="5756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0806"/>
                  </a:ext>
                </a:extLst>
              </a:tr>
              <a:tr h="5756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59453"/>
                  </a:ext>
                </a:extLst>
              </a:tr>
              <a:tr h="57563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4375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C102257-62FF-307E-0BD8-58F0E696C2D5}"/>
              </a:ext>
            </a:extLst>
          </p:cNvPr>
          <p:cNvSpPr txBox="1"/>
          <p:nvPr/>
        </p:nvSpPr>
        <p:spPr>
          <a:xfrm>
            <a:off x="4925607" y="4683100"/>
            <a:ext cx="137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KR" dirty="0"/>
              <a:t>ernel(filter)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F110DC-CB64-8F3C-42F6-907D7B518974}"/>
              </a:ext>
            </a:extLst>
          </p:cNvPr>
          <p:cNvSpPr txBox="1"/>
          <p:nvPr/>
        </p:nvSpPr>
        <p:spPr>
          <a:xfrm>
            <a:off x="7213771" y="4897046"/>
            <a:ext cx="13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map</a:t>
            </a:r>
            <a:endParaRPr lang="en-K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0D979-6161-891A-637A-37C3207F3D86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4524484" y="3781229"/>
            <a:ext cx="348329" cy="779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2543EB0-5C02-93C7-A74F-AA5063C31A40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392577" y="3781229"/>
            <a:ext cx="471429" cy="779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A46039-EC33-5F7E-2720-6C2CD363D537}"/>
              </a:ext>
            </a:extLst>
          </p:cNvPr>
          <p:cNvCxnSpPr>
            <a:cxnSpLocks/>
          </p:cNvCxnSpPr>
          <p:nvPr/>
        </p:nvCxnSpPr>
        <p:spPr>
          <a:xfrm>
            <a:off x="8935516" y="3859212"/>
            <a:ext cx="1681106" cy="169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0814E0-16BC-5C6F-C583-76B0FBB2148F}"/>
              </a:ext>
            </a:extLst>
          </p:cNvPr>
          <p:cNvSpPr txBox="1"/>
          <p:nvPr/>
        </p:nvSpPr>
        <p:spPr>
          <a:xfrm>
            <a:off x="9100296" y="3418005"/>
            <a:ext cx="134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Max pooling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B9F48B-DB80-B900-9016-70C7E0280D76}"/>
              </a:ext>
            </a:extLst>
          </p:cNvPr>
          <p:cNvSpPr txBox="1"/>
          <p:nvPr/>
        </p:nvSpPr>
        <p:spPr>
          <a:xfrm>
            <a:off x="10705175" y="443720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Output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6D3E293-3BF0-EFF2-8CE9-B09D18EF5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343226"/>
              </p:ext>
            </p:extLst>
          </p:nvPr>
        </p:nvGraphicFramePr>
        <p:xfrm>
          <a:off x="6850547" y="2700367"/>
          <a:ext cx="2098428" cy="2161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607">
                  <a:extLst>
                    <a:ext uri="{9D8B030D-6E8A-4147-A177-3AD203B41FA5}">
                      <a16:colId xmlns:a16="http://schemas.microsoft.com/office/drawing/2014/main" val="3211647992"/>
                    </a:ext>
                  </a:extLst>
                </a:gridCol>
                <a:gridCol w="524607">
                  <a:extLst>
                    <a:ext uri="{9D8B030D-6E8A-4147-A177-3AD203B41FA5}">
                      <a16:colId xmlns:a16="http://schemas.microsoft.com/office/drawing/2014/main" val="3299278852"/>
                    </a:ext>
                  </a:extLst>
                </a:gridCol>
                <a:gridCol w="524607">
                  <a:extLst>
                    <a:ext uri="{9D8B030D-6E8A-4147-A177-3AD203B41FA5}">
                      <a16:colId xmlns:a16="http://schemas.microsoft.com/office/drawing/2014/main" val="777416086"/>
                    </a:ext>
                  </a:extLst>
                </a:gridCol>
                <a:gridCol w="524607">
                  <a:extLst>
                    <a:ext uri="{9D8B030D-6E8A-4147-A177-3AD203B41FA5}">
                      <a16:colId xmlns:a16="http://schemas.microsoft.com/office/drawing/2014/main" val="1293432740"/>
                    </a:ext>
                  </a:extLst>
                </a:gridCol>
              </a:tblGrid>
              <a:tr h="540431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947246"/>
                  </a:ext>
                </a:extLst>
              </a:tr>
              <a:tr h="540431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313163"/>
                  </a:ext>
                </a:extLst>
              </a:tr>
              <a:tr h="540431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197905"/>
                  </a:ext>
                </a:extLst>
              </a:tr>
              <a:tr h="540431"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858256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50D27111-38CF-1DAB-00FA-CDBA0DE79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037428"/>
              </p:ext>
            </p:extLst>
          </p:nvPr>
        </p:nvGraphicFramePr>
        <p:xfrm>
          <a:off x="10616622" y="3341376"/>
          <a:ext cx="1033432" cy="1069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716">
                  <a:extLst>
                    <a:ext uri="{9D8B030D-6E8A-4147-A177-3AD203B41FA5}">
                      <a16:colId xmlns:a16="http://schemas.microsoft.com/office/drawing/2014/main" val="650750893"/>
                    </a:ext>
                  </a:extLst>
                </a:gridCol>
                <a:gridCol w="516716">
                  <a:extLst>
                    <a:ext uri="{9D8B030D-6E8A-4147-A177-3AD203B41FA5}">
                      <a16:colId xmlns:a16="http://schemas.microsoft.com/office/drawing/2014/main" val="3655804356"/>
                    </a:ext>
                  </a:extLst>
                </a:gridCol>
              </a:tblGrid>
              <a:tr h="534782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0806"/>
                  </a:ext>
                </a:extLst>
              </a:tr>
              <a:tr h="534782"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59453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4E6F9646-378E-E51A-2DA9-E17A5057DCB7}"/>
              </a:ext>
            </a:extLst>
          </p:cNvPr>
          <p:cNvSpPr txBox="1"/>
          <p:nvPr/>
        </p:nvSpPr>
        <p:spPr>
          <a:xfrm>
            <a:off x="10240977" y="2623170"/>
            <a:ext cx="1784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Kernel s</a:t>
            </a:r>
            <a:r>
              <a:rPr lang="en-KR" dirty="0"/>
              <a:t>ize : (2,2)</a:t>
            </a:r>
          </a:p>
          <a:p>
            <a:r>
              <a:rPr lang="en-US" dirty="0"/>
              <a:t>S</a:t>
            </a:r>
            <a:r>
              <a:rPr lang="en-KR" dirty="0"/>
              <a:t>tride :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CDAA13-2F66-D62E-BDFF-57524094D004}"/>
              </a:ext>
            </a:extLst>
          </p:cNvPr>
          <p:cNvSpPr txBox="1"/>
          <p:nvPr/>
        </p:nvSpPr>
        <p:spPr>
          <a:xfrm>
            <a:off x="4771292" y="5631997"/>
            <a:ext cx="7420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dirty="0"/>
              <a:t>4x4 -&gt; 2x2</a:t>
            </a:r>
          </a:p>
          <a:p>
            <a:r>
              <a:rPr lang="en-KR" sz="3200" dirty="0"/>
              <a:t>Feature map에 padding 하는 방법도 가능</a:t>
            </a:r>
          </a:p>
        </p:txBody>
      </p:sp>
    </p:spTree>
    <p:extLst>
      <p:ext uri="{BB962C8B-B14F-4D97-AF65-F5344CB8AC3E}">
        <p14:creationId xmlns:p14="http://schemas.microsoft.com/office/powerpoint/2010/main" val="1281847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2C66-B864-934B-F5B7-616B3DA9B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머신러닝을</a:t>
            </a:r>
            <a:r>
              <a:rPr lang="ko-KR" altLang="en-US" dirty="0"/>
              <a:t> 학습시키는 방법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B38A3-69DB-80EF-3318-4FB8FA4D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지도학습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입력값과</a:t>
            </a:r>
            <a:r>
              <a:rPr lang="ko-KR" altLang="en-US" dirty="0"/>
              <a:t> </a:t>
            </a:r>
            <a:r>
              <a:rPr lang="ko-KR" altLang="en-US" dirty="0" err="1"/>
              <a:t>출력값이</a:t>
            </a:r>
            <a:r>
              <a:rPr lang="ko-KR" altLang="en-US" dirty="0"/>
              <a:t> 모두 존재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회귀</a:t>
            </a:r>
            <a:r>
              <a:rPr lang="en-US" altLang="ko-KR" dirty="0"/>
              <a:t>,</a:t>
            </a:r>
            <a:r>
              <a:rPr lang="ko-KR" altLang="en-US" dirty="0"/>
              <a:t> 분류 문제에 많이 사용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비지도학습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입력값만</a:t>
            </a:r>
            <a:r>
              <a:rPr lang="ko-KR" altLang="en-US" dirty="0"/>
              <a:t> 존재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군집 문제에 많이 사용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강화학습</a:t>
            </a:r>
            <a:endParaRPr lang="en-US" altLang="ko-KR" dirty="0"/>
          </a:p>
          <a:p>
            <a:pPr marL="0" indent="0">
              <a:buNone/>
            </a:pPr>
            <a:r>
              <a:rPr lang="en-US" dirty="0"/>
              <a:t>Agent</a:t>
            </a:r>
            <a:r>
              <a:rPr lang="ko-KR" altLang="en-US" dirty="0"/>
              <a:t>가 어떤 </a:t>
            </a:r>
            <a:r>
              <a:rPr lang="en-US" altLang="ko-KR" dirty="0"/>
              <a:t>state</a:t>
            </a:r>
            <a:r>
              <a:rPr lang="ko-KR" altLang="en-US" dirty="0"/>
              <a:t>에서 최대의 </a:t>
            </a:r>
            <a:r>
              <a:rPr lang="en-US" altLang="ko-KR" dirty="0"/>
              <a:t>reward</a:t>
            </a:r>
            <a:r>
              <a:rPr lang="ko-KR" altLang="en-US" dirty="0" err="1"/>
              <a:t>를</a:t>
            </a:r>
            <a:r>
              <a:rPr lang="ko-KR" altLang="en-US" dirty="0"/>
              <a:t> 받을 수 있는 방향으로 학습하는 것</a:t>
            </a:r>
            <a:endParaRPr lang="en-US" dirty="0"/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874539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6EBF-868F-64D7-E454-6C87C9D9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LeNet-5</a:t>
            </a: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6760B8F6-1485-F924-9961-353FD5D44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747" y="1690688"/>
            <a:ext cx="11527848" cy="4241761"/>
          </a:xfrm>
        </p:spPr>
      </p:pic>
    </p:spTree>
    <p:extLst>
      <p:ext uri="{BB962C8B-B14F-4D97-AF65-F5344CB8AC3E}">
        <p14:creationId xmlns:p14="http://schemas.microsoft.com/office/powerpoint/2010/main" val="4259180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8A1C-D9E1-A8D6-756B-81B5D5412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Alex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75190-61D2-ABB9-3B07-CAE6B6913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" y="1930400"/>
            <a:ext cx="4706257" cy="4217534"/>
          </a:xfrm>
        </p:spPr>
        <p:txBody>
          <a:bodyPr/>
          <a:lstStyle/>
          <a:p>
            <a:r>
              <a:rPr lang="en-KR" dirty="0"/>
              <a:t>5개의 convolution layer를 사용하여 이미지로부터 feature map 생성</a:t>
            </a:r>
          </a:p>
          <a:p>
            <a:r>
              <a:rPr lang="en-KR" dirty="0"/>
              <a:t>Fully connected layer에 dropout 적용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82DCCA5A-E561-1271-D430-EE65150A2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686" y="2137115"/>
            <a:ext cx="59436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39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1BFC-F0DC-8026-A0B9-7CC6E4476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5EF61-769D-E3F2-1965-6A10F97F7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과적합을 방지하는 방법</a:t>
            </a:r>
          </a:p>
        </p:txBody>
      </p:sp>
      <p:pic>
        <p:nvPicPr>
          <p:cNvPr id="5" name="Picture 4" descr="A diagram of a neural network&#10;&#10;Description automatically generated">
            <a:extLst>
              <a:ext uri="{FF2B5EF4-FFF2-40B4-BE49-F238E27FC236}">
                <a16:creationId xmlns:a16="http://schemas.microsoft.com/office/drawing/2014/main" id="{4D2E13FE-E9DE-884F-2BD3-390CA405F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57" y="2313065"/>
            <a:ext cx="8044543" cy="439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95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0073-7F27-4E3A-F658-5DC31E25F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VGG Net</a:t>
            </a:r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33E73D1B-9785-4791-044F-2504ECFE3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742" y="1625389"/>
            <a:ext cx="7763107" cy="486748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A62CBE-C21C-A77D-59AA-074A31BF217C}"/>
              </a:ext>
            </a:extLst>
          </p:cNvPr>
          <p:cNvSpPr txBox="1">
            <a:spLocks/>
          </p:cNvSpPr>
          <p:nvPr/>
        </p:nvSpPr>
        <p:spPr>
          <a:xfrm>
            <a:off x="214085" y="1883463"/>
            <a:ext cx="41837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13</a:t>
            </a:r>
            <a:r>
              <a:rPr lang="ko-KR" altLang="en-US" dirty="0"/>
              <a:t>개의 </a:t>
            </a:r>
            <a:r>
              <a:rPr lang="en-US" altLang="ko-KR" dirty="0"/>
              <a:t>convolution layer</a:t>
            </a:r>
            <a:br>
              <a:rPr lang="en-KR" altLang="ko-KR" dirty="0"/>
            </a:b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모든 </a:t>
            </a:r>
            <a:r>
              <a:rPr lang="en-US" altLang="ko-KR" dirty="0"/>
              <a:t>conv layer</a:t>
            </a:r>
            <a:r>
              <a:rPr lang="ko-KR" altLang="en-US" dirty="0"/>
              <a:t>의 </a:t>
            </a:r>
            <a:r>
              <a:rPr lang="en-US" altLang="ko-KR" dirty="0"/>
              <a:t>filter </a:t>
            </a:r>
            <a:r>
              <a:rPr lang="ko-KR" altLang="en-US" dirty="0"/>
              <a:t>크기는</a:t>
            </a:r>
            <a:r>
              <a:rPr lang="en-US" altLang="ko-KR" dirty="0"/>
              <a:t> 3</a:t>
            </a:r>
            <a:r>
              <a:rPr lang="ko-KR" altLang="en-US" dirty="0"/>
              <a:t>*</a:t>
            </a:r>
            <a:r>
              <a:rPr lang="en-US" altLang="ko-K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87704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5FFF-0CDC-443E-5E63-EDF8A95F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Resnet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A5CC-ADF3-E7C7-4A5A-AD7B3A04E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Residula layer(skip layer) 추가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9A31C161-D5C9-05F7-A4B0-B8D4C46DB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926762"/>
            <a:ext cx="11674022" cy="3738311"/>
          </a:xfrm>
          <a:prstGeom prst="rect">
            <a:avLst/>
          </a:prstGeom>
        </p:spPr>
      </p:pic>
      <p:pic>
        <p:nvPicPr>
          <p:cNvPr id="7" name="Picture 6" descr="A screenshot of a math equation&#10;&#10;Description automatically generated with medium confidence">
            <a:extLst>
              <a:ext uri="{FF2B5EF4-FFF2-40B4-BE49-F238E27FC236}">
                <a16:creationId xmlns:a16="http://schemas.microsoft.com/office/drawing/2014/main" id="{4D0ADF47-929E-A760-783F-76AD5EFE7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178" y="365125"/>
            <a:ext cx="59309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10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9BE2-4F03-072C-33F1-9FB99583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이 외에도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AD45-D0AD-5A00-1F14-DE2CEB268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Google net</a:t>
            </a:r>
          </a:p>
          <a:p>
            <a:pPr marL="0" indent="0">
              <a:buNone/>
            </a:pPr>
            <a:r>
              <a:rPr lang="en-KR" dirty="0"/>
              <a:t>Dense net</a:t>
            </a:r>
          </a:p>
          <a:p>
            <a:pPr marL="0" indent="0">
              <a:buNone/>
            </a:pPr>
            <a:r>
              <a:rPr lang="en-KR" dirty="0"/>
              <a:t>Efficient net </a:t>
            </a:r>
          </a:p>
          <a:p>
            <a:pPr marL="0" indent="0">
              <a:buNone/>
            </a:pPr>
            <a:r>
              <a:rPr lang="en-KR" dirty="0"/>
              <a:t>등이 있고 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/>
              <a:t>주로 자연어처리에 사용되는 transformer 기반 CNN 모델들도 있음</a:t>
            </a:r>
          </a:p>
        </p:txBody>
      </p:sp>
    </p:spTree>
    <p:extLst>
      <p:ext uri="{BB962C8B-B14F-4D97-AF65-F5344CB8AC3E}">
        <p14:creationId xmlns:p14="http://schemas.microsoft.com/office/powerpoint/2010/main" val="1031733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559A-ACDE-D8BB-34C9-E54AE449F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성능을 향상시키는 방법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B430A-C839-21B4-1C56-CEF7071B6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L2 regularization</a:t>
            </a:r>
          </a:p>
          <a:p>
            <a:r>
              <a:rPr lang="en-US" dirty="0"/>
              <a:t>Data augmentation</a:t>
            </a:r>
          </a:p>
          <a:p>
            <a:r>
              <a:rPr lang="en-US" dirty="0"/>
              <a:t>Learning rate scheduler</a:t>
            </a:r>
          </a:p>
          <a:p>
            <a:r>
              <a:rPr lang="en-US" dirty="0"/>
              <a:t>K-fold</a:t>
            </a:r>
          </a:p>
          <a:p>
            <a:r>
              <a:rPr lang="en-US" dirty="0"/>
              <a:t>Ensemble</a:t>
            </a:r>
          </a:p>
          <a:p>
            <a:r>
              <a:rPr lang="en-US" dirty="0"/>
              <a:t>Result analysis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22085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2559A-ACDE-D8BB-34C9-E54AE449F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analysis</a:t>
            </a:r>
            <a:endParaRPr lang="en-KR" dirty="0"/>
          </a:p>
        </p:txBody>
      </p:sp>
      <p:pic>
        <p:nvPicPr>
          <p:cNvPr id="5" name="Content Placeholder 4" descr="A grid of squares with different colors&#10;&#10;Description automatically generated">
            <a:extLst>
              <a:ext uri="{FF2B5EF4-FFF2-40B4-BE49-F238E27FC236}">
                <a16:creationId xmlns:a16="http://schemas.microsoft.com/office/drawing/2014/main" id="{4D3A39B4-F64F-C40D-3BEC-B8D19CF15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294" y="1690688"/>
            <a:ext cx="4930044" cy="4904848"/>
          </a:xfrm>
        </p:spPr>
      </p:pic>
      <p:pic>
        <p:nvPicPr>
          <p:cNvPr id="7" name="Picture 6" descr="A grid of squares with different colors&#10;&#10;Description automatically generated">
            <a:extLst>
              <a:ext uri="{FF2B5EF4-FFF2-40B4-BE49-F238E27FC236}">
                <a16:creationId xmlns:a16="http://schemas.microsoft.com/office/drawing/2014/main" id="{62FC1048-711A-353C-5A3B-F4E555DF0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757" y="1690688"/>
            <a:ext cx="4930043" cy="49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51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809D0-CC5C-E47A-C36D-5E4231B1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Result analysis</a:t>
            </a:r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AB0C1AB-2C94-EA4B-5386-B9998933A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876" y="1583914"/>
            <a:ext cx="2953517" cy="4768896"/>
          </a:xfrm>
        </p:spPr>
      </p:pic>
      <p:pic>
        <p:nvPicPr>
          <p:cNvPr id="7" name="Picture 6" descr="A graph with a line in the center&#10;&#10;Description automatically generated">
            <a:extLst>
              <a:ext uri="{FF2B5EF4-FFF2-40B4-BE49-F238E27FC236}">
                <a16:creationId xmlns:a16="http://schemas.microsoft.com/office/drawing/2014/main" id="{2AFFB0E2-C3B0-E17C-C51F-7F0E44397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85" y="848900"/>
            <a:ext cx="5348912" cy="578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8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809D0-CC5C-E47A-C36D-5E4231B1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Result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16B6B-6F27-A6B4-AF46-14F69134E033}"/>
              </a:ext>
            </a:extLst>
          </p:cNvPr>
          <p:cNvSpPr txBox="1"/>
          <p:nvPr/>
        </p:nvSpPr>
        <p:spPr>
          <a:xfrm>
            <a:off x="7080738" y="5040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pic>
        <p:nvPicPr>
          <p:cNvPr id="9" name="Content Placeholder 8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2205CF70-4171-870C-5497-17A9C4266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20" y="3687579"/>
            <a:ext cx="5785703" cy="3039326"/>
          </a:xfr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E328EF3-E288-1D44-4FC8-AF2D0EC59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94979"/>
            <a:ext cx="5251938" cy="27589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378EEA-3C83-6F6E-A6C4-D8EA2AA3C3E3}"/>
              </a:ext>
            </a:extLst>
          </p:cNvPr>
          <p:cNvSpPr txBox="1"/>
          <p:nvPr/>
        </p:nvSpPr>
        <p:spPr>
          <a:xfrm>
            <a:off x="838200" y="1690688"/>
            <a:ext cx="334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Tensorboard, wandb, visdom, etc.</a:t>
            </a:r>
          </a:p>
        </p:txBody>
      </p:sp>
    </p:spTree>
    <p:extLst>
      <p:ext uri="{BB962C8B-B14F-4D97-AF65-F5344CB8AC3E}">
        <p14:creationId xmlns:p14="http://schemas.microsoft.com/office/powerpoint/2010/main" val="2459330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62711-0615-9365-2744-2E7B59B11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회귀와 분류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E6691-1919-0AE7-CC9F-AB8D790A8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회귀</a:t>
            </a:r>
            <a:r>
              <a:rPr lang="en-US" altLang="ko-KR" dirty="0"/>
              <a:t>(Regression)</a:t>
            </a:r>
          </a:p>
          <a:p>
            <a:pPr marL="0" indent="0">
              <a:buNone/>
            </a:pPr>
            <a:r>
              <a:rPr lang="ko-KR" altLang="en-US" dirty="0"/>
              <a:t>연속된 값을 예측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예 </a:t>
            </a:r>
            <a:r>
              <a:rPr lang="en-US" altLang="ko-KR" dirty="0"/>
              <a:t>:</a:t>
            </a:r>
            <a:r>
              <a:rPr lang="ko-KR" altLang="en-US" dirty="0"/>
              <a:t> 주식 가격 예측</a:t>
            </a:r>
            <a:r>
              <a:rPr lang="en-US" altLang="ko-KR" dirty="0"/>
              <a:t>,</a:t>
            </a:r>
            <a:r>
              <a:rPr lang="ko-KR" altLang="en-US" dirty="0"/>
              <a:t> 확률 예측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분류</a:t>
            </a:r>
            <a:r>
              <a:rPr lang="en-US" altLang="ko-KR" dirty="0"/>
              <a:t>(Classification)</a:t>
            </a:r>
          </a:p>
          <a:p>
            <a:pPr marL="0" indent="0">
              <a:buNone/>
            </a:pPr>
            <a:r>
              <a:rPr lang="ko-KR" altLang="en-US" dirty="0"/>
              <a:t>이산적인 값을 예측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예 </a:t>
            </a:r>
            <a:r>
              <a:rPr lang="en-US" altLang="ko-KR" dirty="0"/>
              <a:t>:</a:t>
            </a:r>
            <a:r>
              <a:rPr lang="ko-KR" altLang="en-US" dirty="0"/>
              <a:t> 고양이와 강아지 예측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comparison of a model and a model&#10;&#10;Description automatically generated">
            <a:extLst>
              <a:ext uri="{FF2B5EF4-FFF2-40B4-BE49-F238E27FC236}">
                <a16:creationId xmlns:a16="http://schemas.microsoft.com/office/drawing/2014/main" id="{6DB22094-E228-C719-1F6D-62E865A1A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312" y="2515684"/>
            <a:ext cx="51308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406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18318-C1AC-5523-3546-283FCC8A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86458D-1CD6-B7A2-3E59-B3A46620AE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7158" y="4326171"/>
                <a:ext cx="4967689" cy="15014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̌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i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nary>
                        <m:naryPr>
                          <m:chr m:val="∑"/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86458D-1CD6-B7A2-3E59-B3A46620AE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7158" y="4326171"/>
                <a:ext cx="4967689" cy="1501468"/>
              </a:xfrm>
              <a:blipFill>
                <a:blip r:embed="rId2"/>
                <a:stretch>
                  <a:fillRect t="-94118" r="-3827" b="-11932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19EDAC-1747-EB86-AB5B-B2D09C88AD08}"/>
              </a:ext>
            </a:extLst>
          </p:cNvPr>
          <p:cNvCxnSpPr>
            <a:cxnSpLocks/>
          </p:cNvCxnSpPr>
          <p:nvPr/>
        </p:nvCxnSpPr>
        <p:spPr>
          <a:xfrm>
            <a:off x="9561300" y="5607303"/>
            <a:ext cx="166354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7337CE-E730-D6C9-68D5-E01632408661}"/>
              </a:ext>
            </a:extLst>
          </p:cNvPr>
          <p:cNvSpPr txBox="1"/>
          <p:nvPr/>
        </p:nvSpPr>
        <p:spPr>
          <a:xfrm>
            <a:off x="9561300" y="5742241"/>
            <a:ext cx="174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L2 regularization</a:t>
            </a:r>
          </a:p>
          <a:p>
            <a:r>
              <a:rPr lang="en-KR" dirty="0"/>
              <a:t>(ridge)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D043E00-7B3D-D408-61D2-3095783E3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558" y="4326171"/>
                <a:ext cx="4967689" cy="15014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̌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nary>
                        <m:naryPr>
                          <m:chr m:val="∑"/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D043E00-7B3D-D408-61D2-3095783E3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58" y="4326171"/>
                <a:ext cx="4967689" cy="1501468"/>
              </a:xfrm>
              <a:prstGeom prst="rect">
                <a:avLst/>
              </a:prstGeom>
              <a:blipFill>
                <a:blip r:embed="rId3"/>
                <a:stretch>
                  <a:fillRect t="-88235" b="-10672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ABBFDE-3CE6-3D13-4014-A6BA0B99B082}"/>
              </a:ext>
            </a:extLst>
          </p:cNvPr>
          <p:cNvCxnSpPr>
            <a:cxnSpLocks/>
          </p:cNvCxnSpPr>
          <p:nvPr/>
        </p:nvCxnSpPr>
        <p:spPr>
          <a:xfrm>
            <a:off x="3722700" y="5513518"/>
            <a:ext cx="166354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E6429B-5B02-CDCA-C7F1-B1992154D090}"/>
              </a:ext>
            </a:extLst>
          </p:cNvPr>
          <p:cNvSpPr txBox="1"/>
          <p:nvPr/>
        </p:nvSpPr>
        <p:spPr>
          <a:xfrm>
            <a:off x="3722700" y="5742241"/>
            <a:ext cx="174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L1 regularization</a:t>
            </a:r>
          </a:p>
          <a:p>
            <a:r>
              <a:rPr lang="en-KR" dirty="0"/>
              <a:t>(lasso)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D2D846-D69C-EB4A-D6A3-C6B8FC6EBEFF}"/>
                  </a:ext>
                </a:extLst>
              </p:cNvPr>
              <p:cNvSpPr txBox="1"/>
              <p:nvPr/>
            </p:nvSpPr>
            <p:spPr>
              <a:xfrm>
                <a:off x="8342541" y="365125"/>
                <a:ext cx="18373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는 </m:t>
                      </m:r>
                      <m:r>
                        <a:rPr lang="en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임</m:t>
                      </m:r>
                      <m:r>
                        <a:rPr lang="en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의</m:t>
                      </m:r>
                      <m:r>
                        <a:rPr lang="en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의 </m:t>
                      </m:r>
                      <m:r>
                        <a:rPr lang="en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변</m:t>
                      </m:r>
                      <m:r>
                        <a:rPr lang="en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수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D2D846-D69C-EB4A-D6A3-C6B8FC6EB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541" y="365125"/>
                <a:ext cx="183736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06D8527-7C67-BAE9-9633-BE32C169E8BB}"/>
              </a:ext>
            </a:extLst>
          </p:cNvPr>
          <p:cNvSpPr txBox="1"/>
          <p:nvPr/>
        </p:nvSpPr>
        <p:spPr>
          <a:xfrm>
            <a:off x="8342541" y="1027906"/>
            <a:ext cx="30139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큰 람다 값</a:t>
            </a:r>
          </a:p>
          <a:p>
            <a:r>
              <a:rPr lang="en-KR" dirty="0"/>
              <a:t>적은 변수</a:t>
            </a:r>
          </a:p>
          <a:p>
            <a:r>
              <a:rPr lang="en-KR" dirty="0"/>
              <a:t>간단한 모델</a:t>
            </a:r>
          </a:p>
          <a:p>
            <a:r>
              <a:rPr lang="en-KR" dirty="0"/>
              <a:t>높은 학습 오차</a:t>
            </a:r>
            <a:r>
              <a:rPr lang="en-US" altLang="ko-KR" dirty="0"/>
              <a:t>(Under fitting)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0C1BE2-A32E-62AA-A916-9E62E14748C0}"/>
              </a:ext>
            </a:extLst>
          </p:cNvPr>
          <p:cNvSpPr txBox="1"/>
          <p:nvPr/>
        </p:nvSpPr>
        <p:spPr>
          <a:xfrm>
            <a:off x="8347841" y="2525156"/>
            <a:ext cx="28770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작은 람다 값</a:t>
            </a:r>
          </a:p>
          <a:p>
            <a:r>
              <a:rPr lang="en-KR" dirty="0"/>
              <a:t>많은 변수</a:t>
            </a:r>
          </a:p>
          <a:p>
            <a:r>
              <a:rPr lang="en-KR" dirty="0"/>
              <a:t>복잡한 모델</a:t>
            </a:r>
          </a:p>
          <a:p>
            <a:r>
              <a:rPr lang="en-KR" dirty="0"/>
              <a:t>낮은 학습 오차</a:t>
            </a:r>
            <a:r>
              <a:rPr lang="en-US" altLang="ko-KR" dirty="0"/>
              <a:t>(Over fitting)</a:t>
            </a:r>
          </a:p>
        </p:txBody>
      </p:sp>
    </p:spTree>
    <p:extLst>
      <p:ext uri="{BB962C8B-B14F-4D97-AF65-F5344CB8AC3E}">
        <p14:creationId xmlns:p14="http://schemas.microsoft.com/office/powerpoint/2010/main" val="3431809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C26CB-22B3-80CB-762B-9515C538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488A1-5BDB-BC5B-7F68-EB216ACF8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Augment.ipynb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1118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93CE-50FF-F77A-6378-C4566D35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KR" dirty="0"/>
              <a:t>earning rate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F9CA7-F820-16B4-36C4-AD9D33A7D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78"/>
            <a:ext cx="10515600" cy="4351338"/>
          </a:xfrm>
        </p:spPr>
        <p:txBody>
          <a:bodyPr/>
          <a:lstStyle/>
          <a:p>
            <a:r>
              <a:rPr lang="en-US" dirty="0"/>
              <a:t>Basically, </a:t>
            </a:r>
            <a:r>
              <a:rPr lang="en-US" dirty="0" err="1"/>
              <a:t>lr</a:t>
            </a:r>
            <a:r>
              <a:rPr lang="en-US" dirty="0"/>
              <a:t> is not changed during training.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F535C-24D9-B3F2-81E5-B34C795C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70" y="2384791"/>
            <a:ext cx="3515591" cy="2379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A9879B-0DCD-731C-D5DA-52175C889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825" y="2384791"/>
            <a:ext cx="3516349" cy="2380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41CD92-E37A-39EA-D141-1A90CB186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638" y="2384791"/>
            <a:ext cx="3569677" cy="23797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E96D9B-DBFE-F8A2-00A2-1A1860D7DCB1}"/>
              </a:ext>
            </a:extLst>
          </p:cNvPr>
          <p:cNvSpPr txBox="1"/>
          <p:nvPr/>
        </p:nvSpPr>
        <p:spPr>
          <a:xfrm>
            <a:off x="1312984" y="4991290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lr</a:t>
            </a:r>
            <a:r>
              <a:rPr lang="en-US" dirty="0"/>
              <a:t> = </a:t>
            </a:r>
            <a:r>
              <a:rPr lang="en-US" dirty="0" err="1"/>
              <a:t>lr</a:t>
            </a:r>
            <a:r>
              <a:rPr lang="en-US" dirty="0"/>
              <a:t> * lambda(epoch)</a:t>
            </a:r>
            <a:endParaRPr lang="en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98CBAB-FDD5-4C6A-62D2-7F506F08E04F}"/>
              </a:ext>
            </a:extLst>
          </p:cNvPr>
          <p:cNvSpPr txBox="1"/>
          <p:nvPr/>
        </p:nvSpPr>
        <p:spPr>
          <a:xfrm>
            <a:off x="5070064" y="4983737"/>
            <a:ext cx="242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학습에</a:t>
            </a:r>
            <a:r>
              <a:rPr lang="en-US" dirty="0"/>
              <a:t> </a:t>
            </a:r>
            <a:r>
              <a:rPr lang="en-US" dirty="0" err="1"/>
              <a:t>진전이</a:t>
            </a:r>
            <a:r>
              <a:rPr lang="en-US" dirty="0"/>
              <a:t> </a:t>
            </a:r>
            <a:r>
              <a:rPr lang="en-US" dirty="0" err="1"/>
              <a:t>없을</a:t>
            </a:r>
            <a:r>
              <a:rPr lang="en-US" dirty="0"/>
              <a:t> </a:t>
            </a:r>
            <a:r>
              <a:rPr lang="en-US" dirty="0" err="1"/>
              <a:t>때</a:t>
            </a:r>
            <a:endParaRPr lang="en-US" dirty="0"/>
          </a:p>
          <a:p>
            <a:r>
              <a:rPr lang="en-US" dirty="0" err="1"/>
              <a:t>비율만큼</a:t>
            </a:r>
            <a:r>
              <a:rPr lang="en-US" dirty="0"/>
              <a:t> </a:t>
            </a:r>
            <a:r>
              <a:rPr lang="en-US" dirty="0" err="1"/>
              <a:t>감소시킨다</a:t>
            </a:r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FDCA02-7E2D-2365-DDB4-F2D94803FB54}"/>
              </a:ext>
            </a:extLst>
          </p:cNvPr>
          <p:cNvSpPr txBox="1"/>
          <p:nvPr/>
        </p:nvSpPr>
        <p:spPr>
          <a:xfrm>
            <a:off x="7490920" y="853811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https://pytorch.org/docs/stable/optim.html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330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DEEB-3A9F-0659-8959-6E63BA6F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K-fold (k겹 교차검증</a:t>
            </a:r>
            <a:r>
              <a:rPr lang="en-US" altLang="ko-KR" dirty="0"/>
              <a:t>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13CB2-843C-CFB3-84E3-627911068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Data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train data</a:t>
            </a:r>
            <a:r>
              <a:rPr lang="ko-KR" altLang="en-US" dirty="0"/>
              <a:t>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validation data </a:t>
            </a:r>
            <a:r>
              <a:rPr lang="ko-KR" altLang="en-US" dirty="0"/>
              <a:t>로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나눌 때 각각 한번 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validation data</a:t>
            </a:r>
            <a:r>
              <a:rPr lang="ko-KR" altLang="en-US" dirty="0"/>
              <a:t>가 되어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학습하는 것</a:t>
            </a:r>
            <a:endParaRPr lang="en-KR" dirty="0"/>
          </a:p>
        </p:txBody>
      </p:sp>
      <p:pic>
        <p:nvPicPr>
          <p:cNvPr id="5" name="Picture 4" descr="A screenshot of a test&#10;&#10;Description automatically generated">
            <a:extLst>
              <a:ext uri="{FF2B5EF4-FFF2-40B4-BE49-F238E27FC236}">
                <a16:creationId xmlns:a16="http://schemas.microsoft.com/office/drawing/2014/main" id="{353413BF-C39C-F904-3991-51507ED56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68" y="456644"/>
            <a:ext cx="4399086" cy="594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13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7FA30-F930-D629-F957-45C08B75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ensemble</a:t>
            </a:r>
          </a:p>
        </p:txBody>
      </p:sp>
      <p:pic>
        <p:nvPicPr>
          <p:cNvPr id="5" name="Content Placeholder 4" descr="A diagram of voting&#10;&#10;Description automatically generated">
            <a:extLst>
              <a:ext uri="{FF2B5EF4-FFF2-40B4-BE49-F238E27FC236}">
                <a16:creationId xmlns:a16="http://schemas.microsoft.com/office/drawing/2014/main" id="{E2B3AEC0-4A31-EB5F-5373-A160B8E46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7814" y="1512277"/>
            <a:ext cx="7821786" cy="43709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0861EA-D207-24C3-48D6-712325FA6BA3}"/>
              </a:ext>
            </a:extLst>
          </p:cNvPr>
          <p:cNvSpPr txBox="1"/>
          <p:nvPr/>
        </p:nvSpPr>
        <p:spPr>
          <a:xfrm>
            <a:off x="593503" y="2098431"/>
            <a:ext cx="483337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CNN모델에서 많이 쓰이는 방식은</a:t>
            </a:r>
          </a:p>
          <a:p>
            <a:r>
              <a:rPr lang="en-US" dirty="0"/>
              <a:t>V</a:t>
            </a:r>
            <a:r>
              <a:rPr lang="en-KR" dirty="0"/>
              <a:t>oting 방식임</a:t>
            </a:r>
          </a:p>
          <a:p>
            <a:r>
              <a:rPr lang="en-KR" dirty="0"/>
              <a:t>Hard voting 과 soft voting 으로 나뉨</a:t>
            </a:r>
          </a:p>
          <a:p>
            <a:endParaRPr lang="en-KR" dirty="0"/>
          </a:p>
          <a:p>
            <a:r>
              <a:rPr lang="en-KR" dirty="0"/>
              <a:t>Hard voting은 각각의 모델이 예측한</a:t>
            </a:r>
          </a:p>
          <a:p>
            <a:r>
              <a:rPr lang="en-KR" dirty="0"/>
              <a:t>라벨들을 투표해서 가장 많은 투표를</a:t>
            </a:r>
          </a:p>
          <a:p>
            <a:r>
              <a:rPr lang="en-KR" dirty="0"/>
              <a:t>받은 라벨이 선택되는 것</a:t>
            </a:r>
          </a:p>
          <a:p>
            <a:endParaRPr lang="en-KR" dirty="0"/>
          </a:p>
          <a:p>
            <a:r>
              <a:rPr lang="en-KR" dirty="0"/>
              <a:t>Soft voting은 마지막 fc layer에서 모델은</a:t>
            </a:r>
          </a:p>
          <a:p>
            <a:r>
              <a:rPr lang="en-KR" dirty="0"/>
              <a:t>확률로 output을 내는데 그것을 다</a:t>
            </a:r>
          </a:p>
          <a:p>
            <a:r>
              <a:rPr lang="en-KR" dirty="0"/>
              <a:t>더해서 가장 높은 확률을 가진 라벨을</a:t>
            </a:r>
          </a:p>
          <a:p>
            <a:r>
              <a:rPr lang="en-KR" dirty="0"/>
              <a:t>선택하는 것</a:t>
            </a:r>
          </a:p>
          <a:p>
            <a:endParaRPr lang="en-KR" dirty="0"/>
          </a:p>
          <a:p>
            <a:r>
              <a:rPr lang="en-KR" dirty="0"/>
              <a:t>주로 soft voting 방식이 많이 사용되며</a:t>
            </a:r>
          </a:p>
          <a:p>
            <a:r>
              <a:rPr lang="en-KR" dirty="0"/>
              <a:t>사용자에 따라 성능이 많이 달라지기 때문에</a:t>
            </a:r>
          </a:p>
          <a:p>
            <a:r>
              <a:rPr lang="en-KR" dirty="0"/>
              <a:t>정답은 없음</a:t>
            </a:r>
            <a:r>
              <a:rPr lang="en-US" altLang="ko-KR" dirty="0"/>
              <a:t>. </a:t>
            </a:r>
            <a:r>
              <a:rPr lang="ko-KR" altLang="en-US" dirty="0"/>
              <a:t>최근에는 많은 </a:t>
            </a:r>
            <a:r>
              <a:rPr lang="en-US" altLang="ko-KR" dirty="0"/>
              <a:t>ensemble</a:t>
            </a:r>
            <a:r>
              <a:rPr lang="ko-KR" altLang="en-US" dirty="0"/>
              <a:t>기법들이</a:t>
            </a:r>
            <a:endParaRPr lang="en-US" altLang="ko-KR" dirty="0"/>
          </a:p>
          <a:p>
            <a:r>
              <a:rPr lang="ko-KR" altLang="en-US" dirty="0"/>
              <a:t>생기고 있음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5522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FD961-485E-D756-5BFD-0243AA10A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한계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7F09F-CD72-432E-B36F-279B48842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</a:t>
            </a:r>
            <a:r>
              <a:rPr lang="en-US" altLang="ko-KR" dirty="0"/>
              <a:t>, </a:t>
            </a:r>
            <a:r>
              <a:rPr lang="ko-KR" altLang="en-US" dirty="0"/>
              <a:t>이미지와 같은 비정형 데이터를 모델링하는 것이 가능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dirty="0"/>
              <a:t>But, </a:t>
            </a:r>
            <a:r>
              <a:rPr lang="ko-KR" altLang="en-US" dirty="0"/>
              <a:t>일반적으로 낮은 성능 보임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알고리즘이 한계를 보였던 </a:t>
            </a:r>
            <a:r>
              <a:rPr lang="en-US" dirty="0"/>
              <a:t>task</a:t>
            </a:r>
            <a:r>
              <a:rPr lang="ko-KR" altLang="en-US" dirty="0"/>
              <a:t>에서 </a:t>
            </a:r>
            <a:r>
              <a:rPr lang="ko-KR" altLang="en-US" dirty="0" err="1"/>
              <a:t>딥러닝이</a:t>
            </a:r>
            <a:r>
              <a:rPr lang="ko-KR" altLang="en-US" dirty="0"/>
              <a:t> 우수한 성능 달성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9254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8980D-DF40-AC5F-9E21-C6F42706E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</a:t>
            </a:r>
            <a:endParaRPr lang="en-KR" dirty="0"/>
          </a:p>
        </p:txBody>
      </p:sp>
      <p:pic>
        <p:nvPicPr>
          <p:cNvPr id="5" name="Picture 4" descr="A diagram of machine learning&#10;&#10;Description automatically generated">
            <a:extLst>
              <a:ext uri="{FF2B5EF4-FFF2-40B4-BE49-F238E27FC236}">
                <a16:creationId xmlns:a16="http://schemas.microsoft.com/office/drawing/2014/main" id="{C6FD46C2-9348-AC11-9BCA-AB12AC479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57" y="3259284"/>
            <a:ext cx="5033736" cy="326728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E1CF10-AE2B-E716-E932-C44FE13B5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인공신경망</a:t>
            </a:r>
            <a:r>
              <a:rPr lang="en-US" altLang="ko-KR" dirty="0"/>
              <a:t>(</a:t>
            </a:r>
            <a:r>
              <a:rPr lang="en-US" dirty="0"/>
              <a:t>Artificial Neural Network) </a:t>
            </a:r>
            <a:r>
              <a:rPr lang="ko-KR" altLang="en-US" dirty="0"/>
              <a:t>기반으로 많은 데이터를 학습해 우수한 성능을 도출하는 연구분야</a:t>
            </a:r>
            <a:endParaRPr lang="en-US" altLang="ko-KR" dirty="0"/>
          </a:p>
          <a:p>
            <a:endParaRPr lang="en-US" dirty="0"/>
          </a:p>
          <a:p>
            <a:r>
              <a:rPr lang="en-US" dirty="0"/>
              <a:t>Target</a:t>
            </a:r>
            <a:r>
              <a:rPr lang="ko-KR" altLang="en-US" dirty="0"/>
              <a:t>을 예측하기 위한 데이터의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특성을 모델이 스스로 학습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r>
              <a:rPr lang="ko-KR" altLang="en-US" dirty="0"/>
              <a:t>데이터가 많을수록 성능 ↑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23373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1EE1-51B4-7119-E37E-596F9184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endParaRPr lang="en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270744-174A-2E1E-9C23-F96E4F6211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실제 인간의 뉴런과 유사하게 제작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dirty="0"/>
                  <a:t>y = activation function((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+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+ … +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  <a:r>
                  <a:rPr lang="en-US" altLang="ko-KR" dirty="0"/>
                  <a:t>+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bias)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270744-174A-2E1E-9C23-F96E4F6211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line&#10;&#10;Description automatically generated with medium confidence">
            <a:extLst>
              <a:ext uri="{FF2B5EF4-FFF2-40B4-BE49-F238E27FC236}">
                <a16:creationId xmlns:a16="http://schemas.microsoft.com/office/drawing/2014/main" id="{65112CE4-57D4-E5C8-1EA2-2A977C1D8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404" y="3536069"/>
            <a:ext cx="7024914" cy="3068965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8476AB5B-F713-4BA7-F60E-8B95F66C1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61" y="3470276"/>
            <a:ext cx="3837139" cy="304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51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AC02-1478-40EF-7E20-76A8E045E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퍼셉트론</a:t>
            </a:r>
            <a:endParaRPr lang="en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A4D68-D3AB-F2EA-A911-2D2F4F4B0D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ko-KR" altLang="en-US" dirty="0"/>
                  <a:t>각 </a:t>
                </a:r>
                <a:r>
                  <a:rPr lang="ko-KR" altLang="en-US" dirty="0" err="1"/>
                  <a:t>입력값</a:t>
                </a:r>
                <a:r>
                  <a:rPr lang="en-US" altLang="ko-KR" dirty="0"/>
                  <a:t>(x)</a:t>
                </a:r>
                <a:r>
                  <a:rPr lang="ko-KR" altLang="en-US" dirty="0"/>
                  <a:t>이 가중치</a:t>
                </a:r>
                <a:r>
                  <a:rPr lang="en-US" altLang="ko-KR" dirty="0"/>
                  <a:t>(w)</a:t>
                </a:r>
                <a:r>
                  <a:rPr lang="ko-KR" altLang="en-US" dirty="0"/>
                  <a:t>와 곱해져 인공 뉴런이 보내짐</a:t>
                </a:r>
                <a:endParaRPr lang="en-US" altLang="ko-KR" dirty="0"/>
              </a:p>
              <a:p>
                <a:r>
                  <a:rPr lang="ko-KR" altLang="en-US" dirty="0"/>
                  <a:t>보내진 값들을 전부 합하고 편향과 더한 후 </a:t>
                </a:r>
                <a:r>
                  <a:rPr lang="en-US" altLang="ko-KR" dirty="0"/>
                  <a:t>activation function</a:t>
                </a:r>
                <a:r>
                  <a:rPr lang="ko-KR" altLang="en-US" dirty="0"/>
                  <a:t>에 넣어 값을 결정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이 경우 </a:t>
                </a:r>
                <a:r>
                  <a:rPr lang="en-US" altLang="ko-KR" dirty="0"/>
                  <a:t>step function </a:t>
                </a:r>
                <a:r>
                  <a:rPr lang="ko-KR" altLang="en-US" dirty="0"/>
                  <a:t>사용</a:t>
                </a:r>
                <a:r>
                  <a:rPr lang="en-US" altLang="ko-KR" dirty="0"/>
                  <a:t>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KR" dirty="0"/>
                  <a:t>  + b &gt; 0</a:t>
                </a:r>
              </a:p>
              <a:p>
                <a:pPr marL="0" indent="0">
                  <a:buNone/>
                </a:pPr>
                <a:r>
                  <a:rPr lang="en-KR" dirty="0"/>
                  <a:t>-&gt; y = 1</a:t>
                </a:r>
              </a:p>
              <a:p>
                <a:pPr marL="0" indent="0">
                  <a:buNone/>
                </a:pPr>
                <a:endParaRPr lang="en-KR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KR" dirty="0"/>
                  <a:t>  + b &lt; 0</a:t>
                </a:r>
              </a:p>
              <a:p>
                <a:pPr marL="0" indent="0">
                  <a:buNone/>
                </a:pPr>
                <a:r>
                  <a:rPr lang="en-KR" dirty="0"/>
                  <a:t>-&gt; y = 0</a:t>
                </a:r>
              </a:p>
              <a:p>
                <a:pPr marL="0" indent="0">
                  <a:buNone/>
                </a:pPr>
                <a:endParaRPr lang="en-K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A4D68-D3AB-F2EA-A911-2D2F4F4B0D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488" b="-610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B119EDD8-A5C8-96BC-6802-4AE6410E1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743" y="3429000"/>
            <a:ext cx="3737429" cy="2577018"/>
          </a:xfrm>
          <a:prstGeom prst="rect">
            <a:avLst/>
          </a:prstGeom>
        </p:spPr>
      </p:pic>
      <p:pic>
        <p:nvPicPr>
          <p:cNvPr id="7" name="Picture 6" descr="A diagram of a algorithm&#10;&#10;Description automatically generated">
            <a:extLst>
              <a:ext uri="{FF2B5EF4-FFF2-40B4-BE49-F238E27FC236}">
                <a16:creationId xmlns:a16="http://schemas.microsoft.com/office/drawing/2014/main" id="{34ACF473-DC99-474E-B08F-7FE6039D3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161" y="2771854"/>
            <a:ext cx="3137210" cy="38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52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1766</Words>
  <Application>Microsoft Macintosh PowerPoint</Application>
  <PresentationFormat>Widescreen</PresentationFormat>
  <Paragraphs>592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맑은 고딕</vt:lpstr>
      <vt:lpstr>맑은 고딕</vt:lpstr>
      <vt:lpstr>Arial</vt:lpstr>
      <vt:lpstr>Calibri</vt:lpstr>
      <vt:lpstr>Calibri Light</vt:lpstr>
      <vt:lpstr>Cambria Math</vt:lpstr>
      <vt:lpstr>Office Theme</vt:lpstr>
      <vt:lpstr>CNN</vt:lpstr>
      <vt:lpstr>인공지능</vt:lpstr>
      <vt:lpstr>머신러닝</vt:lpstr>
      <vt:lpstr>머신러닝을 학습시키는 방법</vt:lpstr>
      <vt:lpstr>회귀와 분류</vt:lpstr>
      <vt:lpstr>머신러닝의 한계</vt:lpstr>
      <vt:lpstr>딥러닝</vt:lpstr>
      <vt:lpstr>퍼셉트론</vt:lpstr>
      <vt:lpstr>퍼셉트론</vt:lpstr>
      <vt:lpstr>DNN(Deep Neural Network)</vt:lpstr>
      <vt:lpstr>Neural Network</vt:lpstr>
      <vt:lpstr>Neural Network</vt:lpstr>
      <vt:lpstr>Neural Network</vt:lpstr>
      <vt:lpstr>Neural Network</vt:lpstr>
      <vt:lpstr>손실함수</vt:lpstr>
      <vt:lpstr>순전파</vt:lpstr>
      <vt:lpstr>역전파 학습1(w5업데이트)</vt:lpstr>
      <vt:lpstr>역전파 학습2(w2업데이트)</vt:lpstr>
      <vt:lpstr>기울기 소실(Vanishing Gradient)</vt:lpstr>
      <vt:lpstr>Step function(계단 함수)</vt:lpstr>
      <vt:lpstr>Sigmoid function(시그모이드 함수)</vt:lpstr>
      <vt:lpstr>Hyperbolic tangent function(쌍곡선 탄젠트 함수)</vt:lpstr>
      <vt:lpstr>ReLU funcition</vt:lpstr>
      <vt:lpstr>LeakyReLU</vt:lpstr>
      <vt:lpstr>ELU function</vt:lpstr>
      <vt:lpstr>optimizer</vt:lpstr>
      <vt:lpstr>데이터 split</vt:lpstr>
      <vt:lpstr>Epoch과 batch size</vt:lpstr>
      <vt:lpstr>Over fitting &amp; Under fitting</vt:lpstr>
      <vt:lpstr>CNN(Convoultional Neural Network, 합성곱 신경망)</vt:lpstr>
      <vt:lpstr>CNN 원리</vt:lpstr>
      <vt:lpstr>Convolutional layer</vt:lpstr>
      <vt:lpstr>Convolutional layer</vt:lpstr>
      <vt:lpstr>Convolutional layer</vt:lpstr>
      <vt:lpstr>Convolutional layer</vt:lpstr>
      <vt:lpstr>Convolutional layer</vt:lpstr>
      <vt:lpstr>Pooling layer</vt:lpstr>
      <vt:lpstr>Convolutional layer + max pooling</vt:lpstr>
      <vt:lpstr>Zero padding</vt:lpstr>
      <vt:lpstr>LeNet-5</vt:lpstr>
      <vt:lpstr>Alex Net</vt:lpstr>
      <vt:lpstr>Dropout</vt:lpstr>
      <vt:lpstr>VGG Net</vt:lpstr>
      <vt:lpstr>Resnet</vt:lpstr>
      <vt:lpstr>이 외에도</vt:lpstr>
      <vt:lpstr>성능을 향상시키는 방법</vt:lpstr>
      <vt:lpstr>Result analysis</vt:lpstr>
      <vt:lpstr>Result analysis</vt:lpstr>
      <vt:lpstr>Result analysis</vt:lpstr>
      <vt:lpstr>regularization</vt:lpstr>
      <vt:lpstr>Data augmentation</vt:lpstr>
      <vt:lpstr>Learning rate scheduler</vt:lpstr>
      <vt:lpstr>K-fold (k겹 교차검증)</vt:lpstr>
      <vt:lpstr>ensemble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</dc:title>
  <dc:creator>김준영</dc:creator>
  <cp:lastModifiedBy>김준영</cp:lastModifiedBy>
  <cp:revision>4</cp:revision>
  <dcterms:created xsi:type="dcterms:W3CDTF">2023-10-26T11:38:40Z</dcterms:created>
  <dcterms:modified xsi:type="dcterms:W3CDTF">2023-10-27T02:01:15Z</dcterms:modified>
</cp:coreProperties>
</file>